
<file path=[Content_Types].xml><?xml version="1.0" encoding="utf-8"?>
<Types xmlns="http://schemas.openxmlformats.org/package/2006/content-types">
  <Default Extension="jfif" ContentType="image/pn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1" r:id="rId1"/>
  </p:sldMasterIdLst>
  <p:notesMasterIdLst>
    <p:notesMasterId r:id="rId26"/>
  </p:notesMasterIdLst>
  <p:sldIdLst>
    <p:sldId id="282" r:id="rId2"/>
    <p:sldId id="283" r:id="rId3"/>
    <p:sldId id="284" r:id="rId4"/>
    <p:sldId id="309" r:id="rId5"/>
    <p:sldId id="310" r:id="rId6"/>
    <p:sldId id="312" r:id="rId7"/>
    <p:sldId id="311" r:id="rId8"/>
    <p:sldId id="262" r:id="rId9"/>
    <p:sldId id="258" r:id="rId10"/>
    <p:sldId id="313" r:id="rId11"/>
    <p:sldId id="263" r:id="rId12"/>
    <p:sldId id="314" r:id="rId13"/>
    <p:sldId id="286" r:id="rId14"/>
    <p:sldId id="315" r:id="rId15"/>
    <p:sldId id="316" r:id="rId16"/>
    <p:sldId id="287" r:id="rId17"/>
    <p:sldId id="318" r:id="rId18"/>
    <p:sldId id="317" r:id="rId19"/>
    <p:sldId id="320" r:id="rId20"/>
    <p:sldId id="288" r:id="rId21"/>
    <p:sldId id="268" r:id="rId22"/>
    <p:sldId id="319" r:id="rId23"/>
    <p:sldId id="281" r:id="rId24"/>
    <p:sldId id="30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61378" autoAdjust="0"/>
  </p:normalViewPr>
  <p:slideViewPr>
    <p:cSldViewPr snapToGrid="0">
      <p:cViewPr varScale="1">
        <p:scale>
          <a:sx n="63" d="100"/>
          <a:sy n="63"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7E3CAD-455B-4FD2-B131-2B8ED19638A2}" type="datetimeFigureOut">
              <a:rPr lang="en-US" smtClean="0"/>
              <a:t>7/27/2019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489DA-F57B-40FA-9130-B912F5D8179F}" type="slidenum">
              <a:rPr lang="en-US" smtClean="0"/>
              <a:t>‹#›</a:t>
            </a:fld>
            <a:endParaRPr lang="en-US"/>
          </a:p>
        </p:txBody>
      </p:sp>
    </p:spTree>
    <p:extLst>
      <p:ext uri="{BB962C8B-B14F-4D97-AF65-F5344CB8AC3E}">
        <p14:creationId xmlns:p14="http://schemas.microsoft.com/office/powerpoint/2010/main" val="2953484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Our world is comprised mostly of water and our island is surrounded heavily by water. On such a remote island limited to access by our neighbors in the mainland, we know supplies for our survival are quite scare. This scarcity applies to our drinking water source as well. Most of our thoughts are not directed to the question of whether tomorrow will or will not be our last day to drink but of whether our water source is actually safe to drink. This question falls back on the island’s water quality and management of its water resources, especially the Northern Guam Lens Aquifer (NGLA). Local government and private party groups continuously work towards bringing the people the best quality of water for their best quality of life. Let’s look at some ways in which our distant neighbors in Europe go about conducting research of their local karst aquifers.</a:t>
            </a:r>
          </a:p>
        </p:txBody>
      </p:sp>
      <p:sp>
        <p:nvSpPr>
          <p:cNvPr id="4" name="Slide Number Placeholder 3"/>
          <p:cNvSpPr>
            <a:spLocks noGrp="1"/>
          </p:cNvSpPr>
          <p:nvPr>
            <p:ph type="sldNum" sz="quarter" idx="5"/>
          </p:nvPr>
        </p:nvSpPr>
        <p:spPr/>
        <p:txBody>
          <a:bodyPr/>
          <a:lstStyle/>
          <a:p>
            <a:fld id="{DCC489DA-F57B-40FA-9130-B912F5D8179F}" type="slidenum">
              <a:rPr lang="en-US" smtClean="0"/>
              <a:t>1</a:t>
            </a:fld>
            <a:endParaRPr lang="en-US"/>
          </a:p>
        </p:txBody>
      </p:sp>
    </p:spTree>
    <p:extLst>
      <p:ext uri="{BB962C8B-B14F-4D97-AF65-F5344CB8AC3E}">
        <p14:creationId xmlns:p14="http://schemas.microsoft.com/office/powerpoint/2010/main" val="4088510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askerville Old Face" panose="02020602080505020303" pitchFamily="18" charset="0"/>
              </a:rPr>
              <a:t>Examine pollution in karst springs and rivers and determine degradation resulting from microbial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Baskerville Old Face" panose="020206020805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askerville Old Face" panose="02020602080505020303" pitchFamily="18" charset="0"/>
              </a:rPr>
              <a:t>ARDRA – amplified ribosomal DNA restriction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askerville Old Face" panose="02020602080505020303" pitchFamily="18" charset="0"/>
              </a:rPr>
              <a:t>DGGE – denaturing gradient gel electrophoresis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Baskerville Old Face" panose="020206020805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askerville Old Face" panose="02020602080505020303" pitchFamily="18" charset="0"/>
              </a:rPr>
              <a:t>Results: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During seasonal changes some microbiological representatives were present upstream but disappeared downstream and vice versa.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appearance of new microorganisms downstream of the occurred mostly during autumn, when the amount of water flowing through karst was lower than spring. More common bacterial species are expected at higher water levels in spring due to intense turbulent mixing and other factors.</a:t>
            </a:r>
          </a:p>
          <a:p>
            <a:pPr marL="171450" indent="-171450">
              <a:buFontTx/>
              <a:buChar char="-"/>
            </a:pPr>
            <a:r>
              <a:rPr lang="en-US" sz="1200" kern="1200" dirty="0">
                <a:solidFill>
                  <a:schemeClr val="tx1"/>
                </a:solidFill>
                <a:effectLst/>
                <a:latin typeface="+mn-lt"/>
                <a:ea typeface="+mn-ea"/>
                <a:cs typeface="+mn-cs"/>
              </a:rPr>
              <a:t>High oxygen and hydrogen isotope results were assessed, and it was suggested that they were due to longer transient times</a:t>
            </a:r>
            <a:endParaRPr lang="en-US" sz="1200" b="1"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On-going investigation led to the conclusion that stable isotopes could be possibly due to an equilibrium of oxygen in water with that of the host karst rock and matrix flow was an important contributor.</a:t>
            </a:r>
          </a:p>
          <a:p>
            <a:pPr marL="171450" indent="-171450">
              <a:buFontTx/>
              <a:buChar char="-"/>
            </a:pPr>
            <a:r>
              <a:rPr lang="en-US" sz="1200" b="1" kern="1200" dirty="0">
                <a:solidFill>
                  <a:schemeClr val="tx1"/>
                </a:solidFill>
                <a:effectLst/>
                <a:latin typeface="+mn-lt"/>
                <a:ea typeface="+mn-ea"/>
                <a:cs typeface="+mn-cs"/>
              </a:rPr>
              <a:t>Chemistry-wise, downstream decrease of pollutants were observed as well as dilution by tributaries and the matrix water. “Suggest that karst can have a significant potential for natural attenuation by retaining the pollution underground, in combination with biodegradation performed by microorganisms.”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Brad, T., Fekete, A., </a:t>
            </a:r>
            <a:r>
              <a:rPr lang="en-US" dirty="0" err="1"/>
              <a:t>Şandor</a:t>
            </a:r>
            <a:r>
              <a:rPr lang="en-US" dirty="0"/>
              <a:t>, M. S., &amp; </a:t>
            </a:r>
            <a:r>
              <a:rPr lang="en-US" dirty="0" err="1"/>
              <a:t>Purcărea</a:t>
            </a:r>
            <a:r>
              <a:rPr lang="en-US" dirty="0"/>
              <a:t>, C. (2014). Natural attenuation potential of selected </a:t>
            </a:r>
            <a:r>
              <a:rPr lang="en-US" dirty="0" err="1"/>
              <a:t>hydrokarst</a:t>
            </a:r>
            <a:r>
              <a:rPr lang="en-US" dirty="0"/>
              <a:t> systems in the Carpathian Mountains (Romania). Water Science and Technology: Water Supply, 15(1), 196–206. doi:10.2166/ws.2014.092 </a:t>
            </a:r>
          </a:p>
          <a:p>
            <a:endParaRPr lang="en-US" dirty="0"/>
          </a:p>
        </p:txBody>
      </p:sp>
      <p:sp>
        <p:nvSpPr>
          <p:cNvPr id="4" name="Slide Number Placeholder 3"/>
          <p:cNvSpPr>
            <a:spLocks noGrp="1"/>
          </p:cNvSpPr>
          <p:nvPr>
            <p:ph type="sldNum" sz="quarter" idx="5"/>
          </p:nvPr>
        </p:nvSpPr>
        <p:spPr/>
        <p:txBody>
          <a:bodyPr/>
          <a:lstStyle/>
          <a:p>
            <a:fld id="{DCC489DA-F57B-40FA-9130-B912F5D8179F}" type="slidenum">
              <a:rPr lang="en-US" smtClean="0"/>
              <a:t>10</a:t>
            </a:fld>
            <a:endParaRPr lang="en-US"/>
          </a:p>
        </p:txBody>
      </p:sp>
    </p:spTree>
    <p:extLst>
      <p:ext uri="{BB962C8B-B14F-4D97-AF65-F5344CB8AC3E}">
        <p14:creationId xmlns:p14="http://schemas.microsoft.com/office/powerpoint/2010/main" val="268383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a:t>Synthetic polymers started more than a century ago and continues to be the fastest growing anthropogenic pollution with at least 6.4 million </a:t>
            </a:r>
            <a:r>
              <a:rPr lang="en-US" b="1" dirty="0" err="1"/>
              <a:t>tonnes</a:t>
            </a:r>
            <a:r>
              <a:rPr lang="en-US" b="1" dirty="0"/>
              <a:t> of wastes in the ocean. Most extensive research has been studied in oceans but minimal to no data available for that of karst systems.</a:t>
            </a:r>
          </a:p>
          <a:p>
            <a:pPr marL="171450" indent="-171450">
              <a:buFontTx/>
              <a:buChar char="-"/>
            </a:pPr>
            <a:r>
              <a:rPr lang="en-US" b="1" dirty="0"/>
              <a:t>Various sources of microplastic pollution underground:</a:t>
            </a:r>
          </a:p>
          <a:p>
            <a:pPr marL="628650" lvl="1" indent="-171450">
              <a:buFont typeface="Courier New" panose="02070309020205020404" pitchFamily="49" charset="0"/>
              <a:buChar char="o"/>
            </a:pPr>
            <a:r>
              <a:rPr lang="en-US" b="1" dirty="0"/>
              <a:t>Sinking rivers: WWTP (sewage and landfills – </a:t>
            </a:r>
            <a:r>
              <a:rPr lang="en-US" b="1" dirty="0" err="1"/>
              <a:t>ordot</a:t>
            </a:r>
            <a:r>
              <a:rPr lang="en-US" b="1" dirty="0"/>
              <a:t> dump, e.g.), fabrics from sponges and clothing</a:t>
            </a:r>
          </a:p>
          <a:p>
            <a:pPr marL="628650" lvl="1" indent="-171450">
              <a:buFont typeface="Courier New" panose="02070309020205020404" pitchFamily="49" charset="0"/>
              <a:buChar char="o"/>
            </a:pPr>
            <a:r>
              <a:rPr lang="en-US" b="1" dirty="0"/>
              <a:t>Percolating rivers: landfills, agricultural soils, WWTP sludges, tire shavings from runoff</a:t>
            </a:r>
          </a:p>
          <a:p>
            <a:pPr marL="628650" lvl="1" indent="-171450">
              <a:buFont typeface="Courier New" panose="02070309020205020404" pitchFamily="49" charset="0"/>
              <a:buChar char="o"/>
            </a:pPr>
            <a:r>
              <a:rPr lang="en-US" b="1" dirty="0"/>
              <a:t>Particular to Postojna, cave tourism</a:t>
            </a:r>
          </a:p>
          <a:p>
            <a:pPr marL="171450" indent="-171450">
              <a:buFontTx/>
              <a:buChar char="-"/>
            </a:pPr>
            <a:endParaRPr lang="en-US" dirty="0"/>
          </a:p>
          <a:p>
            <a:pPr marL="0" indent="0">
              <a:buFontTx/>
              <a:buNone/>
            </a:pPr>
            <a:r>
              <a:rPr lang="en-US" sz="1200" b="0" i="0" kern="1200" dirty="0" err="1">
                <a:solidFill>
                  <a:schemeClr val="tx1"/>
                </a:solidFill>
                <a:effectLst/>
                <a:latin typeface="+mn-lt"/>
                <a:ea typeface="+mn-ea"/>
                <a:cs typeface="+mn-cs"/>
              </a:rPr>
              <a:t>Valentić</a:t>
            </a:r>
            <a:r>
              <a:rPr lang="en-US" sz="1200" b="0" i="0" kern="1200" dirty="0">
                <a:solidFill>
                  <a:schemeClr val="tx1"/>
                </a:solidFill>
                <a:effectLst/>
                <a:latin typeface="+mn-lt"/>
                <a:ea typeface="+mn-ea"/>
                <a:cs typeface="+mn-cs"/>
              </a:rPr>
              <a:t>, Lara. </a:t>
            </a:r>
            <a:r>
              <a:rPr lang="en-US" sz="1200" b="0" i="1" kern="1200" dirty="0" err="1">
                <a:solidFill>
                  <a:schemeClr val="tx1"/>
                </a:solidFill>
                <a:effectLst/>
                <a:latin typeface="+mn-lt"/>
                <a:ea typeface="+mn-ea"/>
                <a:cs typeface="+mn-cs"/>
              </a:rPr>
              <a:t>Analiza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mikroplastike</a:t>
            </a:r>
            <a:r>
              <a:rPr lang="en-US" sz="1200" b="0" i="1" kern="1200" dirty="0">
                <a:solidFill>
                  <a:schemeClr val="tx1"/>
                </a:solidFill>
                <a:effectLst/>
                <a:latin typeface="+mn-lt"/>
                <a:ea typeface="+mn-ea"/>
                <a:cs typeface="+mn-cs"/>
              </a:rPr>
              <a:t> v </a:t>
            </a:r>
            <a:r>
              <a:rPr lang="en-US" sz="1200" b="0" i="1" kern="1200" dirty="0" err="1">
                <a:solidFill>
                  <a:schemeClr val="tx1"/>
                </a:solidFill>
                <a:effectLst/>
                <a:latin typeface="+mn-lt"/>
                <a:ea typeface="+mn-ea"/>
                <a:cs typeface="+mn-cs"/>
              </a:rPr>
              <a:t>izbranih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površinskih</a:t>
            </a:r>
            <a:r>
              <a:rPr lang="en-US" sz="1200" b="0" i="1" kern="1200" dirty="0">
                <a:solidFill>
                  <a:schemeClr val="tx1"/>
                </a:solidFill>
                <a:effectLst/>
                <a:latin typeface="+mn-lt"/>
                <a:ea typeface="+mn-ea"/>
                <a:cs typeface="+mn-cs"/>
              </a:rPr>
              <a:t> in </a:t>
            </a:r>
            <a:r>
              <a:rPr lang="en-US" sz="1200" b="0" i="1" kern="1200" dirty="0" err="1">
                <a:solidFill>
                  <a:schemeClr val="tx1"/>
                </a:solidFill>
                <a:effectLst/>
                <a:latin typeface="+mn-lt"/>
                <a:ea typeface="+mn-ea"/>
                <a:cs typeface="+mn-cs"/>
              </a:rPr>
              <a:t>podzemeljskih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kraških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vodah</a:t>
            </a:r>
            <a:r>
              <a:rPr lang="en-US" sz="1200" b="0" i="0" kern="1200" dirty="0">
                <a:solidFill>
                  <a:schemeClr val="tx1"/>
                </a:solidFill>
                <a:effectLst/>
                <a:latin typeface="+mn-lt"/>
                <a:ea typeface="+mn-ea"/>
                <a:cs typeface="+mn-cs"/>
              </a:rPr>
              <a:t>. Diss. </a:t>
            </a:r>
            <a:r>
              <a:rPr lang="en-US" sz="1200" b="0" i="0" kern="1200" dirty="0" err="1">
                <a:solidFill>
                  <a:schemeClr val="tx1"/>
                </a:solidFill>
                <a:effectLst/>
                <a:latin typeface="+mn-lt"/>
                <a:ea typeface="+mn-ea"/>
                <a:cs typeface="+mn-cs"/>
              </a:rPr>
              <a:t>Univerza</a:t>
            </a:r>
            <a:r>
              <a:rPr lang="en-US" sz="1200" b="0" i="0" kern="1200" dirty="0">
                <a:solidFill>
                  <a:schemeClr val="tx1"/>
                </a:solidFill>
                <a:effectLst/>
                <a:latin typeface="+mn-lt"/>
                <a:ea typeface="+mn-ea"/>
                <a:cs typeface="+mn-cs"/>
              </a:rPr>
              <a:t> v Novi </a:t>
            </a:r>
            <a:r>
              <a:rPr lang="en-US" sz="1200" b="0" i="0" kern="1200" dirty="0" err="1">
                <a:solidFill>
                  <a:schemeClr val="tx1"/>
                </a:solidFill>
                <a:effectLst/>
                <a:latin typeface="+mn-lt"/>
                <a:ea typeface="+mn-ea"/>
                <a:cs typeface="+mn-cs"/>
              </a:rPr>
              <a:t>Gorici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Fakulteta</a:t>
            </a:r>
            <a:r>
              <a:rPr lang="en-US" sz="1200" b="0" i="0" kern="1200" dirty="0">
                <a:solidFill>
                  <a:schemeClr val="tx1"/>
                </a:solidFill>
                <a:effectLst/>
                <a:latin typeface="+mn-lt"/>
                <a:ea typeface="+mn-ea"/>
                <a:cs typeface="+mn-cs"/>
              </a:rPr>
              <a:t> za </a:t>
            </a:r>
            <a:r>
              <a:rPr lang="en-US" sz="1200" b="0" i="0" kern="1200" dirty="0" err="1">
                <a:solidFill>
                  <a:schemeClr val="tx1"/>
                </a:solidFill>
                <a:effectLst/>
                <a:latin typeface="+mn-lt"/>
                <a:ea typeface="+mn-ea"/>
                <a:cs typeface="+mn-cs"/>
              </a:rPr>
              <a:t>znanosti</a:t>
            </a:r>
            <a:r>
              <a:rPr lang="en-US" sz="1200" b="0" i="0" kern="1200" dirty="0">
                <a:solidFill>
                  <a:schemeClr val="tx1"/>
                </a:solidFill>
                <a:effectLst/>
                <a:latin typeface="+mn-lt"/>
                <a:ea typeface="+mn-ea"/>
                <a:cs typeface="+mn-cs"/>
              </a:rPr>
              <a:t> o </a:t>
            </a:r>
            <a:r>
              <a:rPr lang="en-US" sz="1200" b="0" i="0" kern="1200" dirty="0" err="1">
                <a:solidFill>
                  <a:schemeClr val="tx1"/>
                </a:solidFill>
                <a:effectLst/>
                <a:latin typeface="+mn-lt"/>
                <a:ea typeface="+mn-ea"/>
                <a:cs typeface="+mn-cs"/>
              </a:rPr>
              <a:t>okolju</a:t>
            </a:r>
            <a:r>
              <a:rPr lang="en-US" sz="1200" b="0" i="0" kern="1200" dirty="0">
                <a:solidFill>
                  <a:schemeClr val="tx1"/>
                </a:solidFill>
                <a:effectLst/>
                <a:latin typeface="+mn-lt"/>
                <a:ea typeface="+mn-ea"/>
                <a:cs typeface="+mn-cs"/>
              </a:rPr>
              <a:t>, 2018.</a:t>
            </a:r>
            <a:endParaRPr lang="en-US" dirty="0"/>
          </a:p>
        </p:txBody>
      </p:sp>
      <p:sp>
        <p:nvSpPr>
          <p:cNvPr id="4" name="Slide Number Placeholder 3"/>
          <p:cNvSpPr>
            <a:spLocks noGrp="1"/>
          </p:cNvSpPr>
          <p:nvPr>
            <p:ph type="sldNum" sz="quarter" idx="5"/>
          </p:nvPr>
        </p:nvSpPr>
        <p:spPr/>
        <p:txBody>
          <a:bodyPr/>
          <a:lstStyle/>
          <a:p>
            <a:fld id="{DCC489DA-F57B-40FA-9130-B912F5D8179F}" type="slidenum">
              <a:rPr lang="en-US" smtClean="0"/>
              <a:t>11</a:t>
            </a:fld>
            <a:endParaRPr lang="en-US"/>
          </a:p>
        </p:txBody>
      </p:sp>
    </p:spTree>
    <p:extLst>
      <p:ext uri="{BB962C8B-B14F-4D97-AF65-F5344CB8AC3E}">
        <p14:creationId xmlns:p14="http://schemas.microsoft.com/office/powerpoint/2010/main" val="2514295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Microplastics are pieces of plastic less than 5mm (~ 0.20 in) long</a:t>
            </a:r>
          </a:p>
        </p:txBody>
      </p:sp>
      <p:sp>
        <p:nvSpPr>
          <p:cNvPr id="4" name="Slide Number Placeholder 3"/>
          <p:cNvSpPr>
            <a:spLocks noGrp="1"/>
          </p:cNvSpPr>
          <p:nvPr>
            <p:ph type="sldNum" sz="quarter" idx="5"/>
          </p:nvPr>
        </p:nvSpPr>
        <p:spPr/>
        <p:txBody>
          <a:bodyPr/>
          <a:lstStyle/>
          <a:p>
            <a:fld id="{DCC489DA-F57B-40FA-9130-B912F5D8179F}" type="slidenum">
              <a:rPr lang="en-US" smtClean="0"/>
              <a:t>12</a:t>
            </a:fld>
            <a:endParaRPr lang="en-US"/>
          </a:p>
        </p:txBody>
      </p:sp>
    </p:spTree>
    <p:extLst>
      <p:ext uri="{BB962C8B-B14F-4D97-AF65-F5344CB8AC3E}">
        <p14:creationId xmlns:p14="http://schemas.microsoft.com/office/powerpoint/2010/main" val="3604517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Font typeface="Arial" panose="020B0604020202020204" pitchFamily="34" charset="0"/>
              <a:buNone/>
            </a:pPr>
            <a:r>
              <a:rPr lang="en-US" sz="2800" dirty="0">
                <a:latin typeface="Baskerville Old Face" panose="02020602080505020303" pitchFamily="18" charset="0"/>
              </a:rPr>
              <a:t>Results</a:t>
            </a:r>
          </a:p>
          <a:p>
            <a:pPr marL="979488" lvl="1" indent="-457200">
              <a:buFont typeface="Wingdings" panose="05000000000000000000" pitchFamily="2" charset="2"/>
              <a:buChar char="v"/>
            </a:pPr>
            <a:r>
              <a:rPr lang="en-US" sz="2000" dirty="0">
                <a:latin typeface="Baskerville Old Face" panose="02020602080505020303" pitchFamily="18" charset="0"/>
              </a:rPr>
              <a:t>Microplastic fibers discovered in </a:t>
            </a:r>
            <a:r>
              <a:rPr lang="en-US" sz="2000" dirty="0" err="1">
                <a:latin typeface="Baskerville Old Face" panose="02020602080505020303" pitchFamily="18" charset="0"/>
              </a:rPr>
              <a:t>Skocjan</a:t>
            </a:r>
            <a:r>
              <a:rPr lang="en-US" sz="2000" dirty="0">
                <a:latin typeface="Baskerville Old Face" panose="02020602080505020303" pitchFamily="18" charset="0"/>
              </a:rPr>
              <a:t>, </a:t>
            </a:r>
            <a:r>
              <a:rPr lang="en-US" sz="2000" dirty="0" err="1">
                <a:latin typeface="Baskerville Old Face" panose="02020602080505020303" pitchFamily="18" charset="0"/>
              </a:rPr>
              <a:t>Kocina</a:t>
            </a:r>
            <a:r>
              <a:rPr lang="en-US" sz="2000" dirty="0">
                <a:latin typeface="Baskerville Old Face" panose="02020602080505020303" pitchFamily="18" charset="0"/>
              </a:rPr>
              <a:t>, and Postojna caves (two of which are tourist-based)</a:t>
            </a:r>
          </a:p>
          <a:p>
            <a:pPr marL="979488" lvl="1" indent="-457200">
              <a:buFont typeface="Wingdings" panose="05000000000000000000" pitchFamily="2" charset="2"/>
              <a:buChar char="v"/>
            </a:pPr>
            <a:r>
              <a:rPr lang="en-US" sz="2000" dirty="0">
                <a:latin typeface="Baskerville Old Face" panose="02020602080505020303" pitchFamily="18" charset="0"/>
              </a:rPr>
              <a:t>IR-spectra revealed correlations of peaks in caves where fibers present</a:t>
            </a:r>
          </a:p>
          <a:p>
            <a:pPr marL="979488" lvl="1" indent="-457200">
              <a:buFont typeface="Wingdings" panose="05000000000000000000" pitchFamily="2" charset="2"/>
              <a:buChar char="v"/>
            </a:pPr>
            <a:r>
              <a:rPr lang="en-US" sz="2000" dirty="0">
                <a:latin typeface="Baskerville Old Face" panose="02020602080505020303" pitchFamily="18" charset="0"/>
              </a:rPr>
              <a:t>Rimstone pools had elevated results due to longer collection times</a:t>
            </a:r>
          </a:p>
          <a:p>
            <a:pPr marL="979488" lvl="1" indent="-457200">
              <a:buFont typeface="Wingdings" panose="05000000000000000000" pitchFamily="2" charset="2"/>
              <a:buChar char="v"/>
            </a:pPr>
            <a:r>
              <a:rPr lang="en-US" sz="2000" dirty="0">
                <a:latin typeface="Baskerville Old Face" panose="02020602080505020303" pitchFamily="18" charset="0"/>
              </a:rPr>
              <a:t>46.2% of Postojna cave polluted while </a:t>
            </a:r>
            <a:r>
              <a:rPr lang="en-US" sz="2000" dirty="0" err="1">
                <a:latin typeface="Baskerville Old Face" panose="02020602080505020303" pitchFamily="18" charset="0"/>
              </a:rPr>
              <a:t>Skocjan</a:t>
            </a:r>
            <a:r>
              <a:rPr lang="en-US" sz="2000" dirty="0">
                <a:latin typeface="Baskerville Old Face" panose="02020602080505020303" pitchFamily="18" charset="0"/>
              </a:rPr>
              <a:t> area was 53.8% polluted</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Repeatability? Only 3 rainfall samples taken per location?</a:t>
            </a:r>
          </a:p>
          <a:p>
            <a:pPr lvl="1"/>
            <a:r>
              <a:rPr lang="en-US" sz="1200" kern="1200" dirty="0">
                <a:solidFill>
                  <a:schemeClr val="tx1"/>
                </a:solidFill>
                <a:effectLst/>
                <a:latin typeface="+mn-lt"/>
                <a:ea typeface="+mn-ea"/>
                <a:cs typeface="+mn-cs"/>
              </a:rPr>
              <a:t>Water is going through the underground karst systems but method may need to be changed and was not considered effective by researchers</a:t>
            </a:r>
          </a:p>
          <a:p>
            <a:pPr lvl="1"/>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Valentić</a:t>
            </a:r>
            <a:r>
              <a:rPr lang="en-US" sz="1200" b="0" i="0" kern="1200" dirty="0">
                <a:solidFill>
                  <a:schemeClr val="tx1"/>
                </a:solidFill>
                <a:effectLst/>
                <a:latin typeface="+mn-lt"/>
                <a:ea typeface="+mn-ea"/>
                <a:cs typeface="+mn-cs"/>
              </a:rPr>
              <a:t>, Lara. </a:t>
            </a:r>
            <a:r>
              <a:rPr lang="en-US" sz="1200" b="0" i="1" kern="1200" dirty="0" err="1">
                <a:solidFill>
                  <a:schemeClr val="tx1"/>
                </a:solidFill>
                <a:effectLst/>
                <a:latin typeface="+mn-lt"/>
                <a:ea typeface="+mn-ea"/>
                <a:cs typeface="+mn-cs"/>
              </a:rPr>
              <a:t>Analiza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mikroplastike</a:t>
            </a:r>
            <a:r>
              <a:rPr lang="en-US" sz="1200" b="0" i="1" kern="1200" dirty="0">
                <a:solidFill>
                  <a:schemeClr val="tx1"/>
                </a:solidFill>
                <a:effectLst/>
                <a:latin typeface="+mn-lt"/>
                <a:ea typeface="+mn-ea"/>
                <a:cs typeface="+mn-cs"/>
              </a:rPr>
              <a:t> v </a:t>
            </a:r>
            <a:r>
              <a:rPr lang="en-US" sz="1200" b="0" i="1" kern="1200" dirty="0" err="1">
                <a:solidFill>
                  <a:schemeClr val="tx1"/>
                </a:solidFill>
                <a:effectLst/>
                <a:latin typeface="+mn-lt"/>
                <a:ea typeface="+mn-ea"/>
                <a:cs typeface="+mn-cs"/>
              </a:rPr>
              <a:t>izbranih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površinskih</a:t>
            </a:r>
            <a:r>
              <a:rPr lang="en-US" sz="1200" b="0" i="1" kern="1200" dirty="0">
                <a:solidFill>
                  <a:schemeClr val="tx1"/>
                </a:solidFill>
                <a:effectLst/>
                <a:latin typeface="+mn-lt"/>
                <a:ea typeface="+mn-ea"/>
                <a:cs typeface="+mn-cs"/>
              </a:rPr>
              <a:t> in </a:t>
            </a:r>
            <a:r>
              <a:rPr lang="en-US" sz="1200" b="0" i="1" kern="1200" dirty="0" err="1">
                <a:solidFill>
                  <a:schemeClr val="tx1"/>
                </a:solidFill>
                <a:effectLst/>
                <a:latin typeface="+mn-lt"/>
                <a:ea typeface="+mn-ea"/>
                <a:cs typeface="+mn-cs"/>
              </a:rPr>
              <a:t>podzemeljskih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kraških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vodah</a:t>
            </a:r>
            <a:r>
              <a:rPr lang="en-US" sz="1200" b="0" i="0" kern="1200" dirty="0">
                <a:solidFill>
                  <a:schemeClr val="tx1"/>
                </a:solidFill>
                <a:effectLst/>
                <a:latin typeface="+mn-lt"/>
                <a:ea typeface="+mn-ea"/>
                <a:cs typeface="+mn-cs"/>
              </a:rPr>
              <a:t>. Diss. </a:t>
            </a:r>
            <a:r>
              <a:rPr lang="en-US" sz="1200" b="0" i="0" kern="1200" dirty="0" err="1">
                <a:solidFill>
                  <a:schemeClr val="tx1"/>
                </a:solidFill>
                <a:effectLst/>
                <a:latin typeface="+mn-lt"/>
                <a:ea typeface="+mn-ea"/>
                <a:cs typeface="+mn-cs"/>
              </a:rPr>
              <a:t>Univerza</a:t>
            </a:r>
            <a:r>
              <a:rPr lang="en-US" sz="1200" b="0" i="0" kern="1200" dirty="0">
                <a:solidFill>
                  <a:schemeClr val="tx1"/>
                </a:solidFill>
                <a:effectLst/>
                <a:latin typeface="+mn-lt"/>
                <a:ea typeface="+mn-ea"/>
                <a:cs typeface="+mn-cs"/>
              </a:rPr>
              <a:t> v Novi </a:t>
            </a:r>
            <a:r>
              <a:rPr lang="en-US" sz="1200" b="0" i="0" kern="1200" dirty="0" err="1">
                <a:solidFill>
                  <a:schemeClr val="tx1"/>
                </a:solidFill>
                <a:effectLst/>
                <a:latin typeface="+mn-lt"/>
                <a:ea typeface="+mn-ea"/>
                <a:cs typeface="+mn-cs"/>
              </a:rPr>
              <a:t>Gorici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Fakulteta</a:t>
            </a:r>
            <a:r>
              <a:rPr lang="en-US" sz="1200" b="0" i="0" kern="1200" dirty="0">
                <a:solidFill>
                  <a:schemeClr val="tx1"/>
                </a:solidFill>
                <a:effectLst/>
                <a:latin typeface="+mn-lt"/>
                <a:ea typeface="+mn-ea"/>
                <a:cs typeface="+mn-cs"/>
              </a:rPr>
              <a:t> za </a:t>
            </a:r>
            <a:r>
              <a:rPr lang="en-US" sz="1200" b="0" i="0" kern="1200" dirty="0" err="1">
                <a:solidFill>
                  <a:schemeClr val="tx1"/>
                </a:solidFill>
                <a:effectLst/>
                <a:latin typeface="+mn-lt"/>
                <a:ea typeface="+mn-ea"/>
                <a:cs typeface="+mn-cs"/>
              </a:rPr>
              <a:t>znanosti</a:t>
            </a:r>
            <a:r>
              <a:rPr lang="en-US" sz="1200" b="0" i="0" kern="1200" dirty="0">
                <a:solidFill>
                  <a:schemeClr val="tx1"/>
                </a:solidFill>
                <a:effectLst/>
                <a:latin typeface="+mn-lt"/>
                <a:ea typeface="+mn-ea"/>
                <a:cs typeface="+mn-cs"/>
              </a:rPr>
              <a:t> o </a:t>
            </a:r>
            <a:r>
              <a:rPr lang="en-US" sz="1200" b="0" i="0" kern="1200" dirty="0" err="1">
                <a:solidFill>
                  <a:schemeClr val="tx1"/>
                </a:solidFill>
                <a:effectLst/>
                <a:latin typeface="+mn-lt"/>
                <a:ea typeface="+mn-ea"/>
                <a:cs typeface="+mn-cs"/>
              </a:rPr>
              <a:t>okolju</a:t>
            </a:r>
            <a:r>
              <a:rPr lang="en-US" sz="1200" b="0" i="0" kern="1200" dirty="0">
                <a:solidFill>
                  <a:schemeClr val="tx1"/>
                </a:solidFill>
                <a:effectLst/>
                <a:latin typeface="+mn-lt"/>
                <a:ea typeface="+mn-ea"/>
                <a:cs typeface="+mn-cs"/>
              </a:rPr>
              <a:t>, 2018.</a:t>
            </a:r>
            <a:endParaRPr lang="en-US" dirty="0"/>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CC489DA-F57B-40FA-9130-B912F5D8179F}" type="slidenum">
              <a:rPr lang="en-US" smtClean="0"/>
              <a:t>13</a:t>
            </a:fld>
            <a:endParaRPr lang="en-US"/>
          </a:p>
        </p:txBody>
      </p:sp>
    </p:spTree>
    <p:extLst>
      <p:ext uri="{BB962C8B-B14F-4D97-AF65-F5344CB8AC3E}">
        <p14:creationId xmlns:p14="http://schemas.microsoft.com/office/powerpoint/2010/main" val="1868625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Results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26 fibers found in </a:t>
            </a:r>
            <a:r>
              <a:rPr lang="en-US" sz="1200" kern="1200" dirty="0" err="1">
                <a:solidFill>
                  <a:schemeClr val="tx1"/>
                </a:solidFill>
                <a:effectLst/>
                <a:latin typeface="+mn-lt"/>
                <a:ea typeface="+mn-ea"/>
                <a:cs typeface="+mn-cs"/>
              </a:rPr>
              <a:t>postojna</a:t>
            </a:r>
            <a:r>
              <a:rPr lang="en-US" sz="1200" kern="1200" dirty="0">
                <a:solidFill>
                  <a:schemeClr val="tx1"/>
                </a:solidFill>
                <a:effectLst/>
                <a:latin typeface="+mn-lt"/>
                <a:ea typeface="+mn-ea"/>
                <a:cs typeface="+mn-cs"/>
              </a:rPr>
              <a:t> cave and 17 confirmed as microplastics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rainfall samples, 2 analyzed and 1 identified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surface streams, 15 analyzed and 1 identified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t>
            </a:r>
            <a:r>
              <a:rPr lang="en-US" sz="1200" kern="1200" dirty="0" err="1">
                <a:solidFill>
                  <a:schemeClr val="tx1"/>
                </a:solidFill>
                <a:effectLst/>
                <a:latin typeface="+mn-lt"/>
                <a:ea typeface="+mn-ea"/>
                <a:cs typeface="+mn-cs"/>
              </a:rPr>
              <a:t>skocjan</a:t>
            </a:r>
            <a:r>
              <a:rPr lang="en-US" sz="1200" kern="1200" dirty="0">
                <a:solidFill>
                  <a:schemeClr val="tx1"/>
                </a:solidFill>
                <a:effectLst/>
                <a:latin typeface="+mn-lt"/>
                <a:ea typeface="+mn-ea"/>
                <a:cs typeface="+mn-cs"/>
              </a:rPr>
              <a:t> cave, 136 analyzed and 87 identified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t>
            </a:r>
            <a:r>
              <a:rPr lang="en-US" sz="1200" kern="1200" dirty="0" err="1">
                <a:solidFill>
                  <a:schemeClr val="tx1"/>
                </a:solidFill>
                <a:effectLst/>
                <a:latin typeface="+mn-lt"/>
                <a:ea typeface="+mn-ea"/>
                <a:cs typeface="+mn-cs"/>
              </a:rPr>
              <a:t>kocina</a:t>
            </a:r>
            <a:r>
              <a:rPr lang="en-US" sz="1200" kern="1200" dirty="0">
                <a:solidFill>
                  <a:schemeClr val="tx1"/>
                </a:solidFill>
                <a:effectLst/>
                <a:latin typeface="+mn-lt"/>
                <a:ea typeface="+mn-ea"/>
                <a:cs typeface="+mn-cs"/>
              </a:rPr>
              <a:t> cave, 4 analyzed and identified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cave </a:t>
            </a:r>
            <a:r>
              <a:rPr lang="en-US" sz="1200" kern="1200" dirty="0" err="1">
                <a:solidFill>
                  <a:schemeClr val="tx1"/>
                </a:solidFill>
                <a:effectLst/>
                <a:latin typeface="+mn-lt"/>
                <a:ea typeface="+mn-ea"/>
                <a:cs typeface="+mn-cs"/>
              </a:rPr>
              <a:t>jama</a:t>
            </a:r>
            <a:r>
              <a:rPr lang="en-US" sz="1200" kern="1200" dirty="0">
                <a:solidFill>
                  <a:schemeClr val="tx1"/>
                </a:solidFill>
                <a:effectLst/>
                <a:latin typeface="+mn-lt"/>
                <a:ea typeface="+mn-ea"/>
                <a:cs typeface="+mn-cs"/>
              </a:rPr>
              <a:t> 1 v </a:t>
            </a:r>
            <a:r>
              <a:rPr lang="en-US" sz="1200" kern="1200" dirty="0" err="1">
                <a:solidFill>
                  <a:schemeClr val="tx1"/>
                </a:solidFill>
                <a:effectLst/>
                <a:latin typeface="+mn-lt"/>
                <a:ea typeface="+mn-ea"/>
                <a:cs typeface="+mn-cs"/>
              </a:rPr>
              <a:t>konjaducah</a:t>
            </a:r>
            <a:r>
              <a:rPr lang="en-US" sz="1200" kern="1200" dirty="0">
                <a:solidFill>
                  <a:schemeClr val="tx1"/>
                </a:solidFill>
                <a:effectLst/>
                <a:latin typeface="+mn-lt"/>
                <a:ea typeface="+mn-ea"/>
                <a:cs typeface="+mn-cs"/>
              </a:rPr>
              <a:t> none found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rain </a:t>
            </a:r>
            <a:r>
              <a:rPr lang="en-US" sz="1200" kern="1200" dirty="0" err="1">
                <a:solidFill>
                  <a:schemeClr val="tx1"/>
                </a:solidFill>
                <a:effectLst/>
                <a:latin typeface="+mn-lt"/>
                <a:ea typeface="+mn-ea"/>
                <a:cs typeface="+mn-cs"/>
              </a:rPr>
              <a:t>skocjan</a:t>
            </a:r>
            <a:r>
              <a:rPr lang="en-US" sz="1200" kern="1200" dirty="0">
                <a:solidFill>
                  <a:schemeClr val="tx1"/>
                </a:solidFill>
                <a:effectLst/>
                <a:latin typeface="+mn-lt"/>
                <a:ea typeface="+mn-ea"/>
                <a:cs typeface="+mn-cs"/>
              </a:rPr>
              <a:t>, 12 analyzed but 5 identified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Surface stream in </a:t>
            </a:r>
            <a:r>
              <a:rPr lang="en-US" sz="1200" kern="1200" dirty="0" err="1">
                <a:solidFill>
                  <a:schemeClr val="tx1"/>
                </a:solidFill>
                <a:effectLst/>
                <a:latin typeface="+mn-lt"/>
                <a:ea typeface="+mn-ea"/>
                <a:cs typeface="+mn-cs"/>
              </a:rPr>
              <a:t>skocjan</a:t>
            </a:r>
            <a:r>
              <a:rPr lang="en-US" sz="1200" kern="1200" dirty="0">
                <a:solidFill>
                  <a:schemeClr val="tx1"/>
                </a:solidFill>
                <a:effectLst/>
                <a:latin typeface="+mn-lt"/>
                <a:ea typeface="+mn-ea"/>
                <a:cs typeface="+mn-cs"/>
              </a:rPr>
              <a:t>, 7 analyzed and 5 identified</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Valentić</a:t>
            </a:r>
            <a:r>
              <a:rPr lang="en-US" sz="1200" b="0" i="0" kern="1200" dirty="0">
                <a:solidFill>
                  <a:schemeClr val="tx1"/>
                </a:solidFill>
                <a:effectLst/>
                <a:latin typeface="+mn-lt"/>
                <a:ea typeface="+mn-ea"/>
                <a:cs typeface="+mn-cs"/>
              </a:rPr>
              <a:t>, Lara. </a:t>
            </a:r>
            <a:r>
              <a:rPr lang="en-US" sz="1200" b="0" i="1" kern="1200" dirty="0" err="1">
                <a:solidFill>
                  <a:schemeClr val="tx1"/>
                </a:solidFill>
                <a:effectLst/>
                <a:latin typeface="+mn-lt"/>
                <a:ea typeface="+mn-ea"/>
                <a:cs typeface="+mn-cs"/>
              </a:rPr>
              <a:t>Analiza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mikroplastike</a:t>
            </a:r>
            <a:r>
              <a:rPr lang="en-US" sz="1200" b="0" i="1" kern="1200" dirty="0">
                <a:solidFill>
                  <a:schemeClr val="tx1"/>
                </a:solidFill>
                <a:effectLst/>
                <a:latin typeface="+mn-lt"/>
                <a:ea typeface="+mn-ea"/>
                <a:cs typeface="+mn-cs"/>
              </a:rPr>
              <a:t> v </a:t>
            </a:r>
            <a:r>
              <a:rPr lang="en-US" sz="1200" b="0" i="1" kern="1200" dirty="0" err="1">
                <a:solidFill>
                  <a:schemeClr val="tx1"/>
                </a:solidFill>
                <a:effectLst/>
                <a:latin typeface="+mn-lt"/>
                <a:ea typeface="+mn-ea"/>
                <a:cs typeface="+mn-cs"/>
              </a:rPr>
              <a:t>izbranih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površinskih</a:t>
            </a:r>
            <a:r>
              <a:rPr lang="en-US" sz="1200" b="0" i="1" kern="1200" dirty="0">
                <a:solidFill>
                  <a:schemeClr val="tx1"/>
                </a:solidFill>
                <a:effectLst/>
                <a:latin typeface="+mn-lt"/>
                <a:ea typeface="+mn-ea"/>
                <a:cs typeface="+mn-cs"/>
              </a:rPr>
              <a:t> in </a:t>
            </a:r>
            <a:r>
              <a:rPr lang="en-US" sz="1200" b="0" i="1" kern="1200" dirty="0" err="1">
                <a:solidFill>
                  <a:schemeClr val="tx1"/>
                </a:solidFill>
                <a:effectLst/>
                <a:latin typeface="+mn-lt"/>
                <a:ea typeface="+mn-ea"/>
                <a:cs typeface="+mn-cs"/>
              </a:rPr>
              <a:t>podzemeljskih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kraških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vodah</a:t>
            </a:r>
            <a:r>
              <a:rPr lang="en-US" sz="1200" b="0" i="0" kern="1200" dirty="0">
                <a:solidFill>
                  <a:schemeClr val="tx1"/>
                </a:solidFill>
                <a:effectLst/>
                <a:latin typeface="+mn-lt"/>
                <a:ea typeface="+mn-ea"/>
                <a:cs typeface="+mn-cs"/>
              </a:rPr>
              <a:t>. Diss. </a:t>
            </a:r>
            <a:r>
              <a:rPr lang="en-US" sz="1200" b="0" i="0" kern="1200" dirty="0" err="1">
                <a:solidFill>
                  <a:schemeClr val="tx1"/>
                </a:solidFill>
                <a:effectLst/>
                <a:latin typeface="+mn-lt"/>
                <a:ea typeface="+mn-ea"/>
                <a:cs typeface="+mn-cs"/>
              </a:rPr>
              <a:t>Univerza</a:t>
            </a:r>
            <a:r>
              <a:rPr lang="en-US" sz="1200" b="0" i="0" kern="1200" dirty="0">
                <a:solidFill>
                  <a:schemeClr val="tx1"/>
                </a:solidFill>
                <a:effectLst/>
                <a:latin typeface="+mn-lt"/>
                <a:ea typeface="+mn-ea"/>
                <a:cs typeface="+mn-cs"/>
              </a:rPr>
              <a:t> v Novi </a:t>
            </a:r>
            <a:r>
              <a:rPr lang="en-US" sz="1200" b="0" i="0" kern="1200" dirty="0" err="1">
                <a:solidFill>
                  <a:schemeClr val="tx1"/>
                </a:solidFill>
                <a:effectLst/>
                <a:latin typeface="+mn-lt"/>
                <a:ea typeface="+mn-ea"/>
                <a:cs typeface="+mn-cs"/>
              </a:rPr>
              <a:t>Gorici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Fakulteta</a:t>
            </a:r>
            <a:r>
              <a:rPr lang="en-US" sz="1200" b="0" i="0" kern="1200" dirty="0">
                <a:solidFill>
                  <a:schemeClr val="tx1"/>
                </a:solidFill>
                <a:effectLst/>
                <a:latin typeface="+mn-lt"/>
                <a:ea typeface="+mn-ea"/>
                <a:cs typeface="+mn-cs"/>
              </a:rPr>
              <a:t> za </a:t>
            </a:r>
            <a:r>
              <a:rPr lang="en-US" sz="1200" b="0" i="0" kern="1200" dirty="0" err="1">
                <a:solidFill>
                  <a:schemeClr val="tx1"/>
                </a:solidFill>
                <a:effectLst/>
                <a:latin typeface="+mn-lt"/>
                <a:ea typeface="+mn-ea"/>
                <a:cs typeface="+mn-cs"/>
              </a:rPr>
              <a:t>znanosti</a:t>
            </a:r>
            <a:r>
              <a:rPr lang="en-US" sz="1200" b="0" i="0" kern="1200" dirty="0">
                <a:solidFill>
                  <a:schemeClr val="tx1"/>
                </a:solidFill>
                <a:effectLst/>
                <a:latin typeface="+mn-lt"/>
                <a:ea typeface="+mn-ea"/>
                <a:cs typeface="+mn-cs"/>
              </a:rPr>
              <a:t> o </a:t>
            </a:r>
            <a:r>
              <a:rPr lang="en-US" sz="1200" b="0" i="0" kern="1200" dirty="0" err="1">
                <a:solidFill>
                  <a:schemeClr val="tx1"/>
                </a:solidFill>
                <a:effectLst/>
                <a:latin typeface="+mn-lt"/>
                <a:ea typeface="+mn-ea"/>
                <a:cs typeface="+mn-cs"/>
              </a:rPr>
              <a:t>okolju</a:t>
            </a:r>
            <a:r>
              <a:rPr lang="en-US" sz="1200" b="0" i="0" kern="1200" dirty="0">
                <a:solidFill>
                  <a:schemeClr val="tx1"/>
                </a:solidFill>
                <a:effectLst/>
                <a:latin typeface="+mn-lt"/>
                <a:ea typeface="+mn-ea"/>
                <a:cs typeface="+mn-cs"/>
              </a:rPr>
              <a:t>, 2018.</a:t>
            </a:r>
            <a:endParaRPr lang="en-US" dirty="0"/>
          </a:p>
          <a:p>
            <a:endParaRPr lang="en-US" dirty="0"/>
          </a:p>
        </p:txBody>
      </p:sp>
      <p:sp>
        <p:nvSpPr>
          <p:cNvPr id="4" name="Slide Number Placeholder 3"/>
          <p:cNvSpPr>
            <a:spLocks noGrp="1"/>
          </p:cNvSpPr>
          <p:nvPr>
            <p:ph type="sldNum" sz="quarter" idx="5"/>
          </p:nvPr>
        </p:nvSpPr>
        <p:spPr/>
        <p:txBody>
          <a:bodyPr/>
          <a:lstStyle/>
          <a:p>
            <a:fld id="{DCC489DA-F57B-40FA-9130-B912F5D8179F}" type="slidenum">
              <a:rPr lang="en-US" smtClean="0"/>
              <a:t>14</a:t>
            </a:fld>
            <a:endParaRPr lang="en-US"/>
          </a:p>
        </p:txBody>
      </p:sp>
    </p:spTree>
    <p:extLst>
      <p:ext uri="{BB962C8B-B14F-4D97-AF65-F5344CB8AC3E}">
        <p14:creationId xmlns:p14="http://schemas.microsoft.com/office/powerpoint/2010/main" val="2970821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Analysis of samples from Postojna cave</a:t>
            </a:r>
          </a:p>
          <a:p>
            <a:pPr marL="171450" lvl="0" indent="-171450">
              <a:buFontTx/>
              <a:buChar char="-"/>
            </a:pPr>
            <a:r>
              <a:rPr lang="en-US" sz="1200" b="1" kern="1200" dirty="0">
                <a:solidFill>
                  <a:schemeClr val="tx1"/>
                </a:solidFill>
                <a:effectLst/>
                <a:latin typeface="+mn-lt"/>
                <a:ea typeface="+mn-ea"/>
                <a:cs typeface="+mn-cs"/>
              </a:rPr>
              <a:t>under microscope</a:t>
            </a:r>
          </a:p>
          <a:p>
            <a:pPr marL="628650" lvl="1" indent="-171450">
              <a:buFont typeface="Courier New" panose="02070309020205020404" pitchFamily="49" charset="0"/>
              <a:buChar char="o"/>
            </a:pPr>
            <a:r>
              <a:rPr lang="en-US" sz="1200" b="0" kern="1200" dirty="0">
                <a:solidFill>
                  <a:schemeClr val="tx1"/>
                </a:solidFill>
                <a:effectLst/>
                <a:latin typeface="+mn-lt"/>
                <a:ea typeface="+mn-ea"/>
                <a:cs typeface="+mn-cs"/>
              </a:rPr>
              <a:t>All measured were short, small, and microscopic, which was challenging but most were plastic but need to change analyzer</a:t>
            </a:r>
          </a:p>
          <a:p>
            <a:pPr marL="171450" lvl="0" indent="-171450">
              <a:buFontTx/>
              <a:buChar char="-"/>
            </a:pPr>
            <a:r>
              <a:rPr lang="en-US" sz="1200" b="1" kern="1200" dirty="0">
                <a:solidFill>
                  <a:schemeClr val="tx1"/>
                </a:solidFill>
                <a:effectLst/>
                <a:latin typeface="+mn-lt"/>
                <a:ea typeface="+mn-ea"/>
                <a:cs typeface="+mn-cs"/>
              </a:rPr>
              <a:t>Infrared spectra</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More in rimstone pools due to longer collection time</a:t>
            </a:r>
          </a:p>
          <a:p>
            <a:pPr marL="628650" lvl="1" indent="-171450">
              <a:buFont typeface="Courier New" panose="02070309020205020404" pitchFamily="49" charset="0"/>
              <a:buChar char="o"/>
            </a:pPr>
            <a:r>
              <a:rPr lang="en-US" sz="1200" kern="1200" dirty="0">
                <a:solidFill>
                  <a:schemeClr val="tx1"/>
                </a:solidFill>
                <a:effectLst/>
                <a:latin typeface="+mn-lt"/>
                <a:ea typeface="+mn-ea"/>
                <a:cs typeface="+mn-cs"/>
              </a:rPr>
              <a:t>46.2% of </a:t>
            </a:r>
            <a:r>
              <a:rPr lang="en-US" sz="1200" kern="1200" dirty="0" err="1">
                <a:solidFill>
                  <a:schemeClr val="tx1"/>
                </a:solidFill>
                <a:effectLst/>
                <a:latin typeface="+mn-lt"/>
                <a:ea typeface="+mn-ea"/>
                <a:cs typeface="+mn-cs"/>
              </a:rPr>
              <a:t>postojna</a:t>
            </a:r>
            <a:r>
              <a:rPr lang="en-US" sz="1200" kern="1200" dirty="0">
                <a:solidFill>
                  <a:schemeClr val="tx1"/>
                </a:solidFill>
                <a:effectLst/>
                <a:latin typeface="+mn-lt"/>
                <a:ea typeface="+mn-ea"/>
                <a:cs typeface="+mn-cs"/>
              </a:rPr>
              <a:t> cave (which can get up to about 2 million visitors) polluted in both regions and tourism activities contributed to the pollution in underground environment, while </a:t>
            </a:r>
            <a:r>
              <a:rPr lang="en-US" sz="1200" kern="1200" dirty="0" err="1">
                <a:solidFill>
                  <a:schemeClr val="tx1"/>
                </a:solidFill>
                <a:effectLst/>
                <a:latin typeface="+mn-lt"/>
                <a:ea typeface="+mn-ea"/>
                <a:cs typeface="+mn-cs"/>
              </a:rPr>
              <a:t>skocjan</a:t>
            </a:r>
            <a:r>
              <a:rPr lang="en-US" sz="1200" kern="1200" dirty="0">
                <a:solidFill>
                  <a:schemeClr val="tx1"/>
                </a:solidFill>
                <a:effectLst/>
                <a:latin typeface="+mn-lt"/>
                <a:ea typeface="+mn-ea"/>
                <a:cs typeface="+mn-cs"/>
              </a:rPr>
              <a:t> area is 53.8% polluted.</a:t>
            </a:r>
          </a:p>
          <a:p>
            <a:pPr lvl="2"/>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Question: does microplastic concentrate in other karst habitats (lakes, springs) and what are the impacts to living organisms to determine the source of these pollutions?</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Valentić</a:t>
            </a:r>
            <a:r>
              <a:rPr lang="en-US" sz="1200" b="0" i="0" kern="1200" dirty="0">
                <a:solidFill>
                  <a:schemeClr val="tx1"/>
                </a:solidFill>
                <a:effectLst/>
                <a:latin typeface="+mn-lt"/>
                <a:ea typeface="+mn-ea"/>
                <a:cs typeface="+mn-cs"/>
              </a:rPr>
              <a:t>, Lara. </a:t>
            </a:r>
            <a:r>
              <a:rPr lang="en-US" sz="1200" b="0" i="1" kern="1200" dirty="0" err="1">
                <a:solidFill>
                  <a:schemeClr val="tx1"/>
                </a:solidFill>
                <a:effectLst/>
                <a:latin typeface="+mn-lt"/>
                <a:ea typeface="+mn-ea"/>
                <a:cs typeface="+mn-cs"/>
              </a:rPr>
              <a:t>Analiza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mikroplastike</a:t>
            </a:r>
            <a:r>
              <a:rPr lang="en-US" sz="1200" b="0" i="1" kern="1200" dirty="0">
                <a:solidFill>
                  <a:schemeClr val="tx1"/>
                </a:solidFill>
                <a:effectLst/>
                <a:latin typeface="+mn-lt"/>
                <a:ea typeface="+mn-ea"/>
                <a:cs typeface="+mn-cs"/>
              </a:rPr>
              <a:t> v </a:t>
            </a:r>
            <a:r>
              <a:rPr lang="en-US" sz="1200" b="0" i="1" kern="1200" dirty="0" err="1">
                <a:solidFill>
                  <a:schemeClr val="tx1"/>
                </a:solidFill>
                <a:effectLst/>
                <a:latin typeface="+mn-lt"/>
                <a:ea typeface="+mn-ea"/>
                <a:cs typeface="+mn-cs"/>
              </a:rPr>
              <a:t>izbranih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površinskih</a:t>
            </a:r>
            <a:r>
              <a:rPr lang="en-US" sz="1200" b="0" i="1" kern="1200" dirty="0">
                <a:solidFill>
                  <a:schemeClr val="tx1"/>
                </a:solidFill>
                <a:effectLst/>
                <a:latin typeface="+mn-lt"/>
                <a:ea typeface="+mn-ea"/>
                <a:cs typeface="+mn-cs"/>
              </a:rPr>
              <a:t> in </a:t>
            </a:r>
            <a:r>
              <a:rPr lang="en-US" sz="1200" b="0" i="1" kern="1200" dirty="0" err="1">
                <a:solidFill>
                  <a:schemeClr val="tx1"/>
                </a:solidFill>
                <a:effectLst/>
                <a:latin typeface="+mn-lt"/>
                <a:ea typeface="+mn-ea"/>
                <a:cs typeface="+mn-cs"/>
              </a:rPr>
              <a:t>podzemeljskih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kraških</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vodah</a:t>
            </a:r>
            <a:r>
              <a:rPr lang="en-US" sz="1200" b="0" i="0" kern="1200" dirty="0">
                <a:solidFill>
                  <a:schemeClr val="tx1"/>
                </a:solidFill>
                <a:effectLst/>
                <a:latin typeface="+mn-lt"/>
                <a:ea typeface="+mn-ea"/>
                <a:cs typeface="+mn-cs"/>
              </a:rPr>
              <a:t>. Diss. </a:t>
            </a:r>
            <a:r>
              <a:rPr lang="en-US" sz="1200" b="0" i="0" kern="1200" dirty="0" err="1">
                <a:solidFill>
                  <a:schemeClr val="tx1"/>
                </a:solidFill>
                <a:effectLst/>
                <a:latin typeface="+mn-lt"/>
                <a:ea typeface="+mn-ea"/>
                <a:cs typeface="+mn-cs"/>
              </a:rPr>
              <a:t>Univerza</a:t>
            </a:r>
            <a:r>
              <a:rPr lang="en-US" sz="1200" b="0" i="0" kern="1200" dirty="0">
                <a:solidFill>
                  <a:schemeClr val="tx1"/>
                </a:solidFill>
                <a:effectLst/>
                <a:latin typeface="+mn-lt"/>
                <a:ea typeface="+mn-ea"/>
                <a:cs typeface="+mn-cs"/>
              </a:rPr>
              <a:t> v Novi </a:t>
            </a:r>
            <a:r>
              <a:rPr lang="en-US" sz="1200" b="0" i="0" kern="1200" dirty="0" err="1">
                <a:solidFill>
                  <a:schemeClr val="tx1"/>
                </a:solidFill>
                <a:effectLst/>
                <a:latin typeface="+mn-lt"/>
                <a:ea typeface="+mn-ea"/>
                <a:cs typeface="+mn-cs"/>
              </a:rPr>
              <a:t>Gorici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Fakulteta</a:t>
            </a:r>
            <a:r>
              <a:rPr lang="en-US" sz="1200" b="0" i="0" kern="1200" dirty="0">
                <a:solidFill>
                  <a:schemeClr val="tx1"/>
                </a:solidFill>
                <a:effectLst/>
                <a:latin typeface="+mn-lt"/>
                <a:ea typeface="+mn-ea"/>
                <a:cs typeface="+mn-cs"/>
              </a:rPr>
              <a:t> za </a:t>
            </a:r>
            <a:r>
              <a:rPr lang="en-US" sz="1200" b="0" i="0" kern="1200" dirty="0" err="1">
                <a:solidFill>
                  <a:schemeClr val="tx1"/>
                </a:solidFill>
                <a:effectLst/>
                <a:latin typeface="+mn-lt"/>
                <a:ea typeface="+mn-ea"/>
                <a:cs typeface="+mn-cs"/>
              </a:rPr>
              <a:t>znanosti</a:t>
            </a:r>
            <a:r>
              <a:rPr lang="en-US" sz="1200" b="0" i="0" kern="1200" dirty="0">
                <a:solidFill>
                  <a:schemeClr val="tx1"/>
                </a:solidFill>
                <a:effectLst/>
                <a:latin typeface="+mn-lt"/>
                <a:ea typeface="+mn-ea"/>
                <a:cs typeface="+mn-cs"/>
              </a:rPr>
              <a:t> o </a:t>
            </a:r>
            <a:r>
              <a:rPr lang="en-US" sz="1200" b="0" i="0" kern="1200" dirty="0" err="1">
                <a:solidFill>
                  <a:schemeClr val="tx1"/>
                </a:solidFill>
                <a:effectLst/>
                <a:latin typeface="+mn-lt"/>
                <a:ea typeface="+mn-ea"/>
                <a:cs typeface="+mn-cs"/>
              </a:rPr>
              <a:t>okolju</a:t>
            </a:r>
            <a:r>
              <a:rPr lang="en-US" sz="1200" b="0" i="0" kern="1200" dirty="0">
                <a:solidFill>
                  <a:schemeClr val="tx1"/>
                </a:solidFill>
                <a:effectLst/>
                <a:latin typeface="+mn-lt"/>
                <a:ea typeface="+mn-ea"/>
                <a:cs typeface="+mn-cs"/>
              </a:rPr>
              <a:t>, 2018.</a:t>
            </a:r>
            <a:endParaRPr lang="en-US" dirty="0"/>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CC489DA-F57B-40FA-9130-B912F5D8179F}" type="slidenum">
              <a:rPr lang="en-US" smtClean="0"/>
              <a:t>15</a:t>
            </a:fld>
            <a:endParaRPr lang="en-US"/>
          </a:p>
        </p:txBody>
      </p:sp>
    </p:spTree>
    <p:extLst>
      <p:ext uri="{BB962C8B-B14F-4D97-AF65-F5344CB8AC3E}">
        <p14:creationId xmlns:p14="http://schemas.microsoft.com/office/powerpoint/2010/main" val="100593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Research to change paradigms</a:t>
            </a:r>
          </a:p>
          <a:p>
            <a:pPr marL="171450" lvl="0" indent="-171450">
              <a:buFontTx/>
              <a:buChar char="-"/>
            </a:pPr>
            <a:r>
              <a:rPr lang="en-US" sz="1200" b="0" kern="1200" dirty="0">
                <a:solidFill>
                  <a:schemeClr val="tx1"/>
                </a:solidFill>
                <a:effectLst/>
                <a:latin typeface="+mn-lt"/>
                <a:ea typeface="+mn-ea"/>
                <a:cs typeface="+mn-cs"/>
              </a:rPr>
              <a:t>Need to link research and information to the community and government.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Aim: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Assess the impact of salt-water intrusion on karst island water resources through the application of a freshwater lens assessment protocol integrated into a participatory adaptive water resource management framework for stakeholder engagement, and to test the efficacy of the protocol and its ability to produce viable output for improved management of the freshwater lens.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kern="1200" dirty="0">
              <a:solidFill>
                <a:schemeClr val="tx1"/>
              </a:solidFill>
              <a:effectLst/>
              <a:latin typeface="+mn-lt"/>
              <a:ea typeface="+mn-ea"/>
              <a:cs typeface="+mn-cs"/>
            </a:endParaRPr>
          </a:p>
          <a:p>
            <a:pPr marL="0" lvl="0" indent="0">
              <a:buFontTx/>
              <a:buNone/>
            </a:pPr>
            <a:endParaRPr lang="en-US" sz="1200" b="0" kern="1200" dirty="0">
              <a:solidFill>
                <a:schemeClr val="tx1"/>
              </a:solidFill>
              <a:effectLst/>
              <a:latin typeface="+mn-lt"/>
              <a:ea typeface="+mn-ea"/>
              <a:cs typeface="+mn-cs"/>
            </a:endParaRPr>
          </a:p>
          <a:p>
            <a:pPr lvl="3"/>
            <a:endParaRPr lang="en-US" sz="1200" b="0" kern="1200" dirty="0">
              <a:solidFill>
                <a:schemeClr val="tx1"/>
              </a:solidFill>
              <a:effectLst/>
              <a:latin typeface="+mn-lt"/>
              <a:ea typeface="+mn-ea"/>
              <a:cs typeface="+mn-cs"/>
            </a:endParaRPr>
          </a:p>
          <a:p>
            <a:pPr marL="171450" indent="-171450">
              <a:buFontTx/>
              <a:buChar char="-"/>
            </a:pPr>
            <a:endParaRPr lang="en-US" b="0" dirty="0"/>
          </a:p>
          <a:p>
            <a:pPr marL="0" indent="0">
              <a:buFontTx/>
              <a:buNone/>
            </a:pPr>
            <a:r>
              <a:rPr lang="en-US" b="0" dirty="0"/>
              <a:t>DIFILIPPO, R., SMOUT, I.K. and BOSHER, L.S., 2018. Implementation of a freshwater lens assessment protocol on karst islands. IN: Shaw, R.J. (ed). Transformation towards sustainable and resilient WASH services: Proceedings of the 41st WEDC International Conference, Nakuru, Kenya, 9-13 July 2018, Paper 3055, 6pp. </a:t>
            </a:r>
          </a:p>
        </p:txBody>
      </p:sp>
      <p:sp>
        <p:nvSpPr>
          <p:cNvPr id="4" name="Slide Number Placeholder 3"/>
          <p:cNvSpPr>
            <a:spLocks noGrp="1"/>
          </p:cNvSpPr>
          <p:nvPr>
            <p:ph type="sldNum" sz="quarter" idx="5"/>
          </p:nvPr>
        </p:nvSpPr>
        <p:spPr/>
        <p:txBody>
          <a:bodyPr/>
          <a:lstStyle/>
          <a:p>
            <a:fld id="{DCC489DA-F57B-40FA-9130-B912F5D8179F}" type="slidenum">
              <a:rPr lang="en-US" smtClean="0"/>
              <a:t>16</a:t>
            </a:fld>
            <a:endParaRPr lang="en-US"/>
          </a:p>
        </p:txBody>
      </p:sp>
    </p:spTree>
    <p:extLst>
      <p:ext uri="{BB962C8B-B14F-4D97-AF65-F5344CB8AC3E}">
        <p14:creationId xmlns:p14="http://schemas.microsoft.com/office/powerpoint/2010/main" val="1583075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to overcome during this study especially with minimal resources:</a:t>
            </a:r>
          </a:p>
          <a:p>
            <a:pPr marL="171450" lvl="0" indent="-171450">
              <a:buFontTx/>
              <a:buChar char="-"/>
            </a:pPr>
            <a:r>
              <a:rPr lang="en-US" sz="1200" b="0" kern="1200" dirty="0">
                <a:solidFill>
                  <a:schemeClr val="tx1"/>
                </a:solidFill>
                <a:effectLst/>
                <a:latin typeface="+mn-lt"/>
                <a:ea typeface="+mn-ea"/>
                <a:cs typeface="+mn-cs"/>
              </a:rPr>
              <a:t>Evidence of mismanaged natural resources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Minimal understanding of </a:t>
            </a:r>
            <a:r>
              <a:rPr lang="en-US" sz="1200" b="0" kern="1200" dirty="0">
                <a:solidFill>
                  <a:schemeClr val="tx1"/>
                </a:solidFill>
                <a:effectLst/>
                <a:latin typeface="+mn-lt"/>
                <a:ea typeface="+mn-ea"/>
                <a:cs typeface="+mn-cs"/>
              </a:rPr>
              <a:t>water resource beneath the island</a:t>
            </a:r>
          </a:p>
          <a:p>
            <a:pPr marL="171450" indent="-171450">
              <a:buFontTx/>
              <a:buChar char="-"/>
            </a:pPr>
            <a:r>
              <a:rPr lang="en-US" dirty="0"/>
              <a:t>Created a geological map of entire island with all representative wells minus those owned by private companies</a:t>
            </a:r>
          </a:p>
          <a:p>
            <a:pPr marL="171450" indent="-171450">
              <a:buFontTx/>
              <a:buChar char="-"/>
            </a:pPr>
            <a:r>
              <a:rPr lang="en-US" dirty="0"/>
              <a:t>Self analyzed samples for qualitative properties</a:t>
            </a:r>
          </a:p>
          <a:p>
            <a:pPr marL="171450" indent="-171450">
              <a:buFontTx/>
              <a:buChar char="-"/>
            </a:pPr>
            <a:r>
              <a:rPr lang="en-US" dirty="0"/>
              <a:t>Conducted interviews with locals especially for usages of drinking water source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DIFILIPPO, R., SMOUT, I.K. and BOSHER, L.S., 2018. Implementation of a freshwater lens assessment protocol on karst islands. IN: Shaw, R.J. (ed). Transformation towards sustainable and resilient WASH services: Proceedings of the 41st WEDC International Conference, Nakuru, Kenya, 9-13 July 2018, Paper 3055, 6pp. </a:t>
            </a:r>
          </a:p>
          <a:p>
            <a:endParaRPr lang="en-US" dirty="0"/>
          </a:p>
        </p:txBody>
      </p:sp>
      <p:sp>
        <p:nvSpPr>
          <p:cNvPr id="4" name="Slide Number Placeholder 3"/>
          <p:cNvSpPr>
            <a:spLocks noGrp="1"/>
          </p:cNvSpPr>
          <p:nvPr>
            <p:ph type="sldNum" sz="quarter" idx="5"/>
          </p:nvPr>
        </p:nvSpPr>
        <p:spPr/>
        <p:txBody>
          <a:bodyPr/>
          <a:lstStyle/>
          <a:p>
            <a:fld id="{DCC489DA-F57B-40FA-9130-B912F5D8179F}" type="slidenum">
              <a:rPr lang="en-US" smtClean="0"/>
              <a:t>17</a:t>
            </a:fld>
            <a:endParaRPr lang="en-US"/>
          </a:p>
        </p:txBody>
      </p:sp>
    </p:spTree>
    <p:extLst>
      <p:ext uri="{BB962C8B-B14F-4D97-AF65-F5344CB8AC3E}">
        <p14:creationId xmlns:p14="http://schemas.microsoft.com/office/powerpoint/2010/main" val="3741927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sz="1200" b="0" kern="1200" dirty="0">
                <a:solidFill>
                  <a:schemeClr val="tx1"/>
                </a:solidFill>
                <a:effectLst/>
                <a:latin typeface="+mn-lt"/>
                <a:ea typeface="+mn-ea"/>
                <a:cs typeface="+mn-cs"/>
              </a:rPr>
              <a:t>Challenges:</a:t>
            </a:r>
          </a:p>
          <a:p>
            <a:pPr marL="628650" lvl="1" indent="-171450">
              <a:buFont typeface="Courier New" panose="02070309020205020404" pitchFamily="49" charset="0"/>
              <a:buChar char="o"/>
            </a:pPr>
            <a:r>
              <a:rPr lang="en-US" sz="1200" b="0" kern="1200" dirty="0">
                <a:solidFill>
                  <a:schemeClr val="tx1"/>
                </a:solidFill>
                <a:effectLst/>
                <a:latin typeface="+mn-lt"/>
                <a:ea typeface="+mn-ea"/>
                <a:cs typeface="+mn-cs"/>
              </a:rPr>
              <a:t>Working on a vulnerability index map to show production wells impacted by up-coning and drawing up saltwater, which anything above 250mg/L chloride is deemed undrinkable by the gov’t. However, it is a </a:t>
            </a:r>
            <a:r>
              <a:rPr lang="en-US" sz="1200" b="0" kern="1200" dirty="0" err="1">
                <a:solidFill>
                  <a:schemeClr val="tx1"/>
                </a:solidFill>
                <a:effectLst/>
                <a:latin typeface="+mn-lt"/>
                <a:ea typeface="+mn-ea"/>
                <a:cs typeface="+mn-cs"/>
              </a:rPr>
              <a:t>mgmt</a:t>
            </a:r>
            <a:r>
              <a:rPr lang="en-US" sz="1200" b="0" kern="1200" dirty="0">
                <a:solidFill>
                  <a:schemeClr val="tx1"/>
                </a:solidFill>
                <a:effectLst/>
                <a:latin typeface="+mn-lt"/>
                <a:ea typeface="+mn-ea"/>
                <a:cs typeface="+mn-cs"/>
              </a:rPr>
              <a:t> issue. Some living among perimeters may be impacted by politically-motivated decisions because of their location away from the main recharge zone.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DIFILIPPO, R., SMOUT, I.K. and BOSHER, L.S., 2018. Implementation of a freshwater lens assessment protocol on karst islands. IN: Shaw, R.J. (ed). Transformation towards sustainable and resilient WASH services: Proceedings of the 41st WEDC International Conference, Nakuru, Kenya, 9-13 July 2018, Paper 3055, 6pp. </a:t>
            </a:r>
          </a:p>
          <a:p>
            <a:endParaRPr lang="en-US" dirty="0"/>
          </a:p>
        </p:txBody>
      </p:sp>
      <p:sp>
        <p:nvSpPr>
          <p:cNvPr id="4" name="Slide Number Placeholder 3"/>
          <p:cNvSpPr>
            <a:spLocks noGrp="1"/>
          </p:cNvSpPr>
          <p:nvPr>
            <p:ph type="sldNum" sz="quarter" idx="5"/>
          </p:nvPr>
        </p:nvSpPr>
        <p:spPr/>
        <p:txBody>
          <a:bodyPr/>
          <a:lstStyle/>
          <a:p>
            <a:fld id="{DCC489DA-F57B-40FA-9130-B912F5D8179F}" type="slidenum">
              <a:rPr lang="en-US" smtClean="0"/>
              <a:t>18</a:t>
            </a:fld>
            <a:endParaRPr lang="en-US"/>
          </a:p>
        </p:txBody>
      </p:sp>
    </p:spTree>
    <p:extLst>
      <p:ext uri="{BB962C8B-B14F-4D97-AF65-F5344CB8AC3E}">
        <p14:creationId xmlns:p14="http://schemas.microsoft.com/office/powerpoint/2010/main" val="2407522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DIFILIPPO, R., SMOUT, I.K. and BOSHER, L.S., 2018. Implementation of a freshwater lens assessment protocol on karst islands. IN: Shaw, R.J. (ed). Transformation towards sustainable and resilient WASH services: Proceedings of the 41st WEDC International Conference, Nakuru, Kenya, 9-13 July 2018, Paper 3055, 6pp. </a:t>
            </a:r>
          </a:p>
          <a:p>
            <a:endParaRPr lang="en-US" dirty="0"/>
          </a:p>
        </p:txBody>
      </p:sp>
      <p:sp>
        <p:nvSpPr>
          <p:cNvPr id="4" name="Slide Number Placeholder 3"/>
          <p:cNvSpPr>
            <a:spLocks noGrp="1"/>
          </p:cNvSpPr>
          <p:nvPr>
            <p:ph type="sldNum" sz="quarter" idx="5"/>
          </p:nvPr>
        </p:nvSpPr>
        <p:spPr/>
        <p:txBody>
          <a:bodyPr/>
          <a:lstStyle/>
          <a:p>
            <a:fld id="{DCC489DA-F57B-40FA-9130-B912F5D8179F}" type="slidenum">
              <a:rPr lang="en-US" smtClean="0"/>
              <a:t>19</a:t>
            </a:fld>
            <a:endParaRPr lang="en-US"/>
          </a:p>
        </p:txBody>
      </p:sp>
    </p:spTree>
    <p:extLst>
      <p:ext uri="{BB962C8B-B14F-4D97-AF65-F5344CB8AC3E}">
        <p14:creationId xmlns:p14="http://schemas.microsoft.com/office/powerpoint/2010/main" val="142918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489DA-F57B-40FA-9130-B912F5D8179F}" type="slidenum">
              <a:rPr lang="en-US" smtClean="0"/>
              <a:t>2</a:t>
            </a:fld>
            <a:endParaRPr lang="en-US"/>
          </a:p>
        </p:txBody>
      </p:sp>
    </p:spTree>
    <p:extLst>
      <p:ext uri="{BB962C8B-B14F-4D97-AF65-F5344CB8AC3E}">
        <p14:creationId xmlns:p14="http://schemas.microsoft.com/office/powerpoint/2010/main" val="1948225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a:solidFill>
                  <a:schemeClr val="tx1"/>
                </a:solidFill>
                <a:effectLst/>
                <a:latin typeface="+mn-lt"/>
                <a:ea typeface="+mn-ea"/>
                <a:cs typeface="+mn-cs"/>
              </a:rPr>
              <a:t>Bukk</a:t>
            </a:r>
            <a:r>
              <a:rPr lang="en-US" sz="1200" kern="1200" dirty="0">
                <a:solidFill>
                  <a:schemeClr val="tx1"/>
                </a:solidFill>
                <a:effectLst/>
                <a:latin typeface="+mn-lt"/>
                <a:ea typeface="+mn-ea"/>
                <a:cs typeface="+mn-cs"/>
              </a:rPr>
              <a:t> Mountain</a:t>
            </a:r>
          </a:p>
          <a:p>
            <a:pPr marL="171450" lvl="0" indent="-171450">
              <a:buFontTx/>
              <a:buChar char="-"/>
            </a:pPr>
            <a:r>
              <a:rPr lang="en-US" sz="1200" kern="1200" dirty="0">
                <a:solidFill>
                  <a:schemeClr val="tx1"/>
                </a:solidFill>
                <a:effectLst/>
                <a:latin typeface="+mn-lt"/>
                <a:ea typeface="+mn-ea"/>
                <a:cs typeface="+mn-cs"/>
              </a:rPr>
              <a:t>100-950m </a:t>
            </a:r>
            <a:r>
              <a:rPr lang="en-US" sz="1200" kern="1200" dirty="0" err="1">
                <a:solidFill>
                  <a:schemeClr val="tx1"/>
                </a:solidFill>
                <a:effectLst/>
                <a:latin typeface="+mn-lt"/>
                <a:ea typeface="+mn-ea"/>
                <a:cs typeface="+mn-cs"/>
              </a:rPr>
              <a:t>amsl</a:t>
            </a:r>
            <a:r>
              <a:rPr lang="en-US" sz="1200" kern="1200" dirty="0">
                <a:solidFill>
                  <a:schemeClr val="tx1"/>
                </a:solidFill>
                <a:effectLst/>
                <a:latin typeface="+mn-lt"/>
                <a:ea typeface="+mn-ea"/>
                <a:cs typeface="+mn-cs"/>
              </a:rPr>
              <a:t> elevation range</a:t>
            </a:r>
          </a:p>
          <a:p>
            <a:pPr marL="171450" lvl="0" indent="-171450">
              <a:buFontTx/>
              <a:buChar char="-"/>
            </a:pPr>
            <a:r>
              <a:rPr lang="en-US" sz="1200" kern="1200" dirty="0">
                <a:solidFill>
                  <a:schemeClr val="tx1"/>
                </a:solidFill>
                <a:effectLst/>
                <a:latin typeface="+mn-lt"/>
                <a:ea typeface="+mn-ea"/>
                <a:cs typeface="+mn-cs"/>
              </a:rPr>
              <a:t>Found within a national park and is a major source of water supply to two aquifers</a:t>
            </a:r>
          </a:p>
          <a:p>
            <a:pPr marL="171450" lvl="0" indent="-171450">
              <a:buFontTx/>
              <a:buChar char="-"/>
            </a:pPr>
            <a:r>
              <a:rPr lang="en-US" sz="1200" kern="1200" dirty="0">
                <a:solidFill>
                  <a:schemeClr val="tx1"/>
                </a:solidFill>
                <a:effectLst/>
                <a:latin typeface="+mn-lt"/>
                <a:ea typeface="+mn-ea"/>
                <a:cs typeface="+mn-cs"/>
              </a:rPr>
              <a:t>Complex geologic and hydrologic settings that involves </a:t>
            </a:r>
            <a:r>
              <a:rPr lang="en-US" sz="1200" kern="1200" dirty="0" err="1">
                <a:solidFill>
                  <a:schemeClr val="tx1"/>
                </a:solidFill>
                <a:effectLst/>
                <a:latin typeface="+mn-lt"/>
                <a:ea typeface="+mn-ea"/>
                <a:cs typeface="+mn-cs"/>
              </a:rPr>
              <a:t>karstified</a:t>
            </a:r>
            <a:r>
              <a:rPr lang="en-US" sz="1200" kern="1200" dirty="0">
                <a:solidFill>
                  <a:schemeClr val="tx1"/>
                </a:solidFill>
                <a:effectLst/>
                <a:latin typeface="+mn-lt"/>
                <a:ea typeface="+mn-ea"/>
                <a:cs typeface="+mn-cs"/>
              </a:rPr>
              <a:t> limestone and large number of caves</a:t>
            </a:r>
          </a:p>
          <a:p>
            <a:pPr marL="171450" lvl="0" indent="-171450">
              <a:buFontTx/>
              <a:buChar char="-"/>
            </a:pPr>
            <a:r>
              <a:rPr lang="en-US" sz="1200" kern="1200" dirty="0">
                <a:solidFill>
                  <a:schemeClr val="tx1"/>
                </a:solidFill>
                <a:effectLst/>
                <a:latin typeface="+mn-lt"/>
                <a:ea typeface="+mn-ea"/>
                <a:cs typeface="+mn-cs"/>
              </a:rPr>
              <a:t>Features different topographical features: Jurassic limestone and even dolomites</a:t>
            </a:r>
          </a:p>
          <a:p>
            <a:pPr marL="171450" lvl="0" indent="-171450">
              <a:buFontTx/>
              <a:buChar char="-"/>
            </a:pPr>
            <a:r>
              <a:rPr lang="en-US" sz="1200" b="1" kern="1200" dirty="0">
                <a:solidFill>
                  <a:schemeClr val="tx1"/>
                </a:solidFill>
                <a:effectLst/>
                <a:latin typeface="+mn-lt"/>
                <a:ea typeface="+mn-ea"/>
                <a:cs typeface="+mn-cs"/>
              </a:rPr>
              <a:t>Monitoring system in place for 27 years of observation with over 80 monitoring points (weather stations, springs, caves, observation wells, pumping/injection wells, and thermal wells)</a:t>
            </a:r>
          </a:p>
          <a:p>
            <a:pPr marL="171450" lvl="0" indent="-171450">
              <a:buFontTx/>
              <a:buChar char="-"/>
            </a:pPr>
            <a:r>
              <a:rPr lang="en-US" sz="1200" b="1" kern="1200" dirty="0">
                <a:solidFill>
                  <a:schemeClr val="tx1"/>
                </a:solidFill>
                <a:effectLst/>
                <a:latin typeface="+mn-lt"/>
                <a:ea typeface="+mn-ea"/>
                <a:cs typeface="+mn-cs"/>
              </a:rPr>
              <a:t>Water levels/pressures, temperatures and electrical conductivity data obtained</a:t>
            </a:r>
          </a:p>
          <a:p>
            <a:pPr marL="171450" lvl="0" indent="-171450">
              <a:buFontTx/>
              <a:buChar char="-"/>
            </a:pPr>
            <a:r>
              <a:rPr lang="en-US" sz="1200" b="1" kern="1200" dirty="0">
                <a:solidFill>
                  <a:schemeClr val="tx1"/>
                </a:solidFill>
                <a:effectLst/>
                <a:latin typeface="+mn-lt"/>
                <a:ea typeface="+mn-ea"/>
                <a:cs typeface="+mn-cs"/>
              </a:rPr>
              <a:t>Monitored fast/slow flows in both springs using autocorrelation of hydraulic head and flow, cross correlation, cross-amplitudes and coherence, and phase and gain spectrum to determine the division of fast and baseflow intermediate flow, flow times and rates. Also, include depth range of fast flow (vadose), baseflow and intermediate flow.</a:t>
            </a:r>
          </a:p>
          <a:p>
            <a:pPr marL="171450" lvl="0" indent="-171450">
              <a:buFontTx/>
              <a:buChar char="-"/>
            </a:pPr>
            <a:r>
              <a:rPr lang="en-US" sz="1200" kern="1200" dirty="0">
                <a:solidFill>
                  <a:schemeClr val="tx1"/>
                </a:solidFill>
                <a:effectLst/>
                <a:latin typeface="+mn-lt"/>
                <a:ea typeface="+mn-ea"/>
                <a:cs typeface="+mn-cs"/>
              </a:rPr>
              <a:t>Used flow, hydraulic head, and precipitation data for presentation but not electrical conductivity data for this particular research. </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CC489DA-F57B-40FA-9130-B912F5D8179F}" type="slidenum">
              <a:rPr lang="en-US" smtClean="0"/>
              <a:t>20</a:t>
            </a:fld>
            <a:endParaRPr lang="en-US"/>
          </a:p>
        </p:txBody>
      </p:sp>
    </p:spTree>
    <p:extLst>
      <p:ext uri="{BB962C8B-B14F-4D97-AF65-F5344CB8AC3E}">
        <p14:creationId xmlns:p14="http://schemas.microsoft.com/office/powerpoint/2010/main" val="3513438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askerville Old Face" panose="02020602080505020303" pitchFamily="18" charset="0"/>
              </a:rPr>
              <a:t>Hypogene – below earth’s surface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latin typeface="Baskerville Old Face" panose="02020602080505020303" pitchFamily="18" charset="0"/>
              </a:rPr>
              <a:t>Epigene</a:t>
            </a:r>
            <a:r>
              <a:rPr lang="en-US" b="1" dirty="0">
                <a:latin typeface="Baskerville Old Face" panose="02020602080505020303" pitchFamily="18" charset="0"/>
              </a:rPr>
              <a:t> – taking place at the earth’s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Baskerville Old Face" panose="02020602080505020303"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latin typeface="Baskerville Old Face" panose="02020602080505020303" pitchFamily="18" charset="0"/>
              </a:rPr>
              <a:t>Hypogene versus </a:t>
            </a:r>
            <a:r>
              <a:rPr lang="en-US" b="1" dirty="0" err="1">
                <a:latin typeface="Baskerville Old Face" panose="02020602080505020303" pitchFamily="18" charset="0"/>
              </a:rPr>
              <a:t>epigene</a:t>
            </a:r>
            <a:r>
              <a:rPr lang="en-US" b="1" dirty="0">
                <a:latin typeface="Baskerville Old Face" panose="02020602080505020303" pitchFamily="18" charset="0"/>
              </a:rPr>
              <a:t> in karst recharge systems and determine conceptual models for karst systems and their hydrogeological features and functions.</a:t>
            </a:r>
          </a:p>
          <a:p>
            <a:pPr marL="171450" lvl="0" indent="-171450">
              <a:buFontTx/>
              <a:buChar char="-"/>
            </a:pPr>
            <a:r>
              <a:rPr lang="en-US" sz="1200" kern="1200" dirty="0">
                <a:solidFill>
                  <a:schemeClr val="tx1"/>
                </a:solidFill>
                <a:effectLst/>
                <a:latin typeface="+mn-lt"/>
                <a:ea typeface="+mn-ea"/>
                <a:cs typeface="+mn-cs"/>
              </a:rPr>
              <a:t>Hydrothermal dissolution (cooling of rising thermal waters along basin boundaries). Source of water fed from surface and source of acidity comes from soil surface and hypogene systems fed from below and different sources of acidity.</a:t>
            </a:r>
          </a:p>
          <a:p>
            <a:pPr marL="171450" lvl="0" indent="-171450">
              <a:buFontTx/>
              <a:buChar char="-"/>
            </a:pPr>
            <a:r>
              <a:rPr lang="en-US" sz="1200" kern="1200" dirty="0">
                <a:solidFill>
                  <a:schemeClr val="tx1"/>
                </a:solidFill>
                <a:effectLst/>
                <a:latin typeface="+mn-lt"/>
                <a:ea typeface="+mn-ea"/>
                <a:cs typeface="+mn-cs"/>
              </a:rPr>
              <a:t>Springs discharging into </a:t>
            </a:r>
            <a:r>
              <a:rPr lang="en-US" sz="1200" kern="1200" dirty="0" err="1">
                <a:solidFill>
                  <a:schemeClr val="tx1"/>
                </a:solidFill>
                <a:effectLst/>
                <a:latin typeface="+mn-lt"/>
                <a:ea typeface="+mn-ea"/>
                <a:cs typeface="+mn-cs"/>
              </a:rPr>
              <a:t>epigene</a:t>
            </a:r>
            <a:r>
              <a:rPr lang="en-US" sz="1200" kern="1200" dirty="0">
                <a:solidFill>
                  <a:schemeClr val="tx1"/>
                </a:solidFill>
                <a:effectLst/>
                <a:latin typeface="+mn-lt"/>
                <a:ea typeface="+mn-ea"/>
                <a:cs typeface="+mn-cs"/>
              </a:rPr>
              <a:t> and mixing in GW systems</a:t>
            </a:r>
          </a:p>
          <a:p>
            <a:pPr marL="171450" lvl="0" indent="-171450">
              <a:buFontTx/>
              <a:buChar char="-"/>
            </a:pPr>
            <a:r>
              <a:rPr lang="en-US" sz="1200" kern="1200" dirty="0">
                <a:solidFill>
                  <a:schemeClr val="tx1"/>
                </a:solidFill>
                <a:effectLst/>
                <a:latin typeface="+mn-lt"/>
                <a:ea typeface="+mn-ea"/>
                <a:cs typeface="+mn-cs"/>
              </a:rPr>
              <a:t>Hydrogeological control and geothermal gradient connected to extensional tectonic evolution </a:t>
            </a:r>
            <a:endParaRPr lang="en-US" dirty="0"/>
          </a:p>
          <a:p>
            <a:pPr marL="171450" indent="-171450">
              <a:buFontTx/>
              <a:buChar char="-"/>
            </a:pPr>
            <a:r>
              <a:rPr lang="en-US" sz="1200" b="1" kern="1200" dirty="0" err="1">
                <a:solidFill>
                  <a:schemeClr val="tx1"/>
                </a:solidFill>
                <a:effectLst/>
                <a:latin typeface="+mn-lt"/>
                <a:ea typeface="+mn-ea"/>
                <a:cs typeface="+mn-cs"/>
              </a:rPr>
              <a:t>Mariovo</a:t>
            </a:r>
            <a:r>
              <a:rPr lang="en-US" sz="1200" b="1" kern="1200" dirty="0">
                <a:solidFill>
                  <a:schemeClr val="tx1"/>
                </a:solidFill>
                <a:effectLst/>
                <a:latin typeface="+mn-lt"/>
                <a:ea typeface="+mn-ea"/>
                <a:cs typeface="+mn-cs"/>
              </a:rPr>
              <a:t> hypogene karst s</a:t>
            </a:r>
            <a:r>
              <a:rPr lang="en-US" b="1" dirty="0"/>
              <a:t>inking rivers:</a:t>
            </a:r>
          </a:p>
          <a:p>
            <a:pPr marL="628650" lvl="1" indent="-171450">
              <a:buFont typeface="Courier New" panose="02070309020205020404" pitchFamily="49" charset="0"/>
              <a:buChar char="o"/>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Main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speleognetic</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mechanism cooling of rising CO2-rich thermal waters, locally coupled with additional processes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Sulfuric acid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speleogenesis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postojna</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 MND: impact of acids other than carbonic acid to cave formation processes and reduced sulfur compounds can be beneficial energy source to microorganisms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Ghost-rock weathering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Karsi</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Podot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Cave) – MND: chemical weathering and selective dissolution and removal of soluble species then mechanical erosion of undissolved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Assumption: temp. indicates younger components and cretaceous limestone but based on dissolution it is assumed that rock basically dolomite. Also, </a:t>
            </a:r>
            <a:r>
              <a:rPr lang="en-US" sz="1200" b="1" kern="1200" dirty="0">
                <a:solidFill>
                  <a:schemeClr val="tx1"/>
                </a:solidFill>
                <a:effectLst/>
                <a:latin typeface="+mn-lt"/>
                <a:ea typeface="+mn-ea"/>
                <a:cs typeface="+mn-cs"/>
              </a:rPr>
              <a:t>heat source within the area caused by volcanic activity as it about 10-15 km from the studied location and each of the springs close revealed high arsenic values.</a:t>
            </a:r>
          </a:p>
          <a:p>
            <a:pPr marL="457200" lvl="1" indent="0">
              <a:buFont typeface="Courier New" panose="02070309020205020404" pitchFamily="49" charset="0"/>
              <a:buNone/>
            </a:pPr>
            <a:endParaRPr lang="en-US" sz="1200" kern="1200" dirty="0">
              <a:solidFill>
                <a:schemeClr val="tx1"/>
              </a:solidFill>
              <a:effectLst/>
              <a:latin typeface="+mn-lt"/>
              <a:ea typeface="+mn-ea"/>
              <a:cs typeface="+mn-cs"/>
            </a:endParaRPr>
          </a:p>
          <a:p>
            <a:pPr marL="628650" lvl="1" indent="-171450">
              <a:buFont typeface="Courier New" panose="02070309020205020404" pitchFamily="49" charset="0"/>
              <a:buChar char="o"/>
            </a:pPr>
            <a:endParaRPr lang="en-US" sz="1200" kern="1200" dirty="0">
              <a:solidFill>
                <a:schemeClr val="tx1"/>
              </a:solidFill>
              <a:effectLst/>
              <a:latin typeface="+mn-lt"/>
              <a:ea typeface="+mn-ea"/>
              <a:cs typeface="+mn-cs"/>
            </a:endParaRPr>
          </a:p>
          <a:p>
            <a:pPr marL="0" lvl="0" indent="0">
              <a:buFont typeface="Courier New" panose="02070309020205020404" pitchFamily="49" charset="0"/>
              <a:buNone/>
            </a:pPr>
            <a:r>
              <a:rPr lang="en-US" sz="1200" kern="1200" dirty="0" err="1">
                <a:solidFill>
                  <a:schemeClr val="tx1"/>
                </a:solidFill>
                <a:effectLst/>
                <a:latin typeface="+mn-lt"/>
                <a:ea typeface="+mn-ea"/>
                <a:cs typeface="+mn-cs"/>
              </a:rPr>
              <a:t>Temovski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Marjan</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Palcsu</a:t>
            </a:r>
            <a:r>
              <a:rPr lang="en-US" sz="1200" kern="1200" dirty="0">
                <a:solidFill>
                  <a:schemeClr val="tx1"/>
                </a:solidFill>
                <a:effectLst/>
                <a:latin typeface="+mn-lt"/>
                <a:ea typeface="+mn-ea"/>
                <a:cs typeface="+mn-cs"/>
              </a:rPr>
              <a:t>, László. (2018). Geochemical characteristics of some thermal karst springs – insight into the hypogene karst systems in </a:t>
            </a:r>
            <a:r>
              <a:rPr lang="en-US" sz="1200" kern="1200" dirty="0" err="1">
                <a:solidFill>
                  <a:schemeClr val="tx1"/>
                </a:solidFill>
                <a:effectLst/>
                <a:latin typeface="+mn-lt"/>
                <a:ea typeface="+mn-ea"/>
                <a:cs typeface="+mn-cs"/>
              </a:rPr>
              <a:t>Mariovo</a:t>
            </a:r>
            <a:r>
              <a:rPr lang="en-US" sz="1200" kern="1200" dirty="0">
                <a:solidFill>
                  <a:schemeClr val="tx1"/>
                </a:solidFill>
                <a:effectLst/>
                <a:latin typeface="+mn-lt"/>
                <a:ea typeface="+mn-ea"/>
                <a:cs typeface="+mn-cs"/>
              </a:rPr>
              <a:t>, Macedonia. </a:t>
            </a:r>
          </a:p>
        </p:txBody>
      </p:sp>
      <p:sp>
        <p:nvSpPr>
          <p:cNvPr id="4" name="Slide Number Placeholder 3"/>
          <p:cNvSpPr>
            <a:spLocks noGrp="1"/>
          </p:cNvSpPr>
          <p:nvPr>
            <p:ph type="sldNum" sz="quarter" idx="5"/>
          </p:nvPr>
        </p:nvSpPr>
        <p:spPr/>
        <p:txBody>
          <a:bodyPr/>
          <a:lstStyle/>
          <a:p>
            <a:fld id="{DCC489DA-F57B-40FA-9130-B912F5D8179F}" type="slidenum">
              <a:rPr lang="en-US" smtClean="0"/>
              <a:t>21</a:t>
            </a:fld>
            <a:endParaRPr lang="en-US"/>
          </a:p>
        </p:txBody>
      </p:sp>
    </p:spTree>
    <p:extLst>
      <p:ext uri="{BB962C8B-B14F-4D97-AF65-F5344CB8AC3E}">
        <p14:creationId xmlns:p14="http://schemas.microsoft.com/office/powerpoint/2010/main" val="1224794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Mr. </a:t>
            </a:r>
            <a:r>
              <a:rPr lang="en-US" b="0" dirty="0" err="1"/>
              <a:t>Sinreich</a:t>
            </a:r>
            <a:r>
              <a:rPr lang="en-US" b="0" dirty="0"/>
              <a:t> and his colleagues monitored the deterioration of karst springs affected by fecal contamination of bacteria and pathogen groups available within each system and examined their impacts to the qualitative, quantitative, and ecological properties of the groundwater resource.</a:t>
            </a:r>
          </a:p>
          <a:p>
            <a:endParaRPr lang="en-US" b="0" dirty="0"/>
          </a:p>
          <a:p>
            <a:r>
              <a:rPr lang="en-US" b="0" dirty="0"/>
              <a:t>If you had a one-liter representative sample from one of the springs, they looked at how the groups present in the water increased or decreased with respect to variability in hydrological conditions. That with increase of bacteriological forms the karst groundwater would be susceptible to continuous vulnerability.</a:t>
            </a:r>
          </a:p>
          <a:p>
            <a:endParaRPr lang="en-US" b="0" dirty="0"/>
          </a:p>
          <a:p>
            <a:pPr lvl="0"/>
            <a:r>
              <a:rPr lang="en-US" sz="1200" b="0" kern="1200" dirty="0">
                <a:solidFill>
                  <a:schemeClr val="tx1"/>
                </a:solidFill>
                <a:effectLst/>
                <a:latin typeface="+mn-lt"/>
                <a:ea typeface="+mn-ea"/>
                <a:cs typeface="+mn-cs"/>
              </a:rPr>
              <a:t>Contrasting vulnerability assessment/validation (qualitative and process-based):</a:t>
            </a:r>
          </a:p>
          <a:p>
            <a:pPr marL="171450" lvl="0" indent="-171450">
              <a:buFontTx/>
              <a:buChar char="-"/>
            </a:pPr>
            <a:r>
              <a:rPr lang="en-US" sz="1200" b="0" kern="1200" dirty="0">
                <a:solidFill>
                  <a:schemeClr val="tx1"/>
                </a:solidFill>
                <a:effectLst/>
                <a:latin typeface="+mn-lt"/>
                <a:ea typeface="+mn-ea"/>
                <a:cs typeface="+mn-cs"/>
              </a:rPr>
              <a:t>Dye tracing</a:t>
            </a:r>
          </a:p>
          <a:p>
            <a:pPr marL="171450" lvl="0" indent="-171450">
              <a:buFontTx/>
              <a:buChar char="-"/>
            </a:pPr>
            <a:r>
              <a:rPr lang="en-US" sz="1200" b="0" kern="1200" dirty="0">
                <a:solidFill>
                  <a:schemeClr val="tx1"/>
                </a:solidFill>
                <a:effectLst/>
                <a:latin typeface="+mn-lt"/>
                <a:ea typeface="+mn-ea"/>
                <a:cs typeface="+mn-cs"/>
              </a:rPr>
              <a:t>Catchment, flow velocity, and storage of topsoil/vadose zone</a:t>
            </a:r>
          </a:p>
          <a:p>
            <a:pPr marL="171450" lvl="0" indent="-171450">
              <a:buFontTx/>
              <a:buChar char="-"/>
            </a:pPr>
            <a:r>
              <a:rPr lang="en-US" sz="1200" b="0" kern="1200" dirty="0">
                <a:solidFill>
                  <a:schemeClr val="tx1"/>
                </a:solidFill>
                <a:effectLst/>
                <a:latin typeface="+mn-lt"/>
                <a:ea typeface="+mn-ea"/>
                <a:cs typeface="+mn-cs"/>
              </a:rPr>
              <a:t>Recovery times</a:t>
            </a:r>
          </a:p>
          <a:p>
            <a:pPr marL="171450" lvl="0" indent="-171450">
              <a:buFontTx/>
              <a:buChar char="-"/>
            </a:pPr>
            <a:r>
              <a:rPr lang="en-US" sz="1200" b="0" kern="1200" dirty="0">
                <a:solidFill>
                  <a:schemeClr val="tx1"/>
                </a:solidFill>
                <a:effectLst/>
                <a:latin typeface="+mn-lt"/>
                <a:ea typeface="+mn-ea"/>
                <a:cs typeface="+mn-cs"/>
              </a:rPr>
              <a:t>Transport/attenuation processes</a:t>
            </a:r>
          </a:p>
          <a:p>
            <a:endParaRPr lang="en-US" b="0" dirty="0"/>
          </a:p>
          <a:p>
            <a:r>
              <a:rPr lang="en-US" sz="1200" b="0" i="0" kern="1200" dirty="0" err="1">
                <a:solidFill>
                  <a:schemeClr val="tx1"/>
                </a:solidFill>
                <a:effectLst/>
                <a:latin typeface="+mn-lt"/>
                <a:ea typeface="+mn-ea"/>
                <a:cs typeface="+mn-cs"/>
              </a:rPr>
              <a:t>Sinreich</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Pronk</a:t>
            </a:r>
            <a:r>
              <a:rPr lang="en-US" sz="1200" b="0" i="0" kern="1200" dirty="0">
                <a:solidFill>
                  <a:schemeClr val="tx1"/>
                </a:solidFill>
                <a:effectLst/>
                <a:latin typeface="+mn-lt"/>
                <a:ea typeface="+mn-ea"/>
                <a:cs typeface="+mn-cs"/>
              </a:rPr>
              <a:t>, M., &amp; </a:t>
            </a:r>
            <a:r>
              <a:rPr lang="en-US" sz="1200" b="0" i="0" kern="1200" dirty="0" err="1">
                <a:solidFill>
                  <a:schemeClr val="tx1"/>
                </a:solidFill>
                <a:effectLst/>
                <a:latin typeface="+mn-lt"/>
                <a:ea typeface="+mn-ea"/>
                <a:cs typeface="+mn-cs"/>
              </a:rPr>
              <a:t>Kozel</a:t>
            </a:r>
            <a:r>
              <a:rPr lang="en-US" sz="1200" b="0" i="0" kern="1200" dirty="0">
                <a:solidFill>
                  <a:schemeClr val="tx1"/>
                </a:solidFill>
                <a:effectLst/>
                <a:latin typeface="+mn-lt"/>
                <a:ea typeface="+mn-ea"/>
                <a:cs typeface="+mn-cs"/>
              </a:rPr>
              <a:t>, R. (2013). </a:t>
            </a:r>
            <a:r>
              <a:rPr lang="en-US" sz="1200" b="0" i="1" kern="1200" dirty="0">
                <a:solidFill>
                  <a:schemeClr val="tx1"/>
                </a:solidFill>
                <a:effectLst/>
                <a:latin typeface="+mn-lt"/>
                <a:ea typeface="+mn-ea"/>
                <a:cs typeface="+mn-cs"/>
              </a:rPr>
              <a:t>Microbiological monitoring and classification of karst springs. Environmental Earth Sciences, 71(2), 563–572.</a:t>
            </a:r>
            <a:r>
              <a:rPr lang="en-US" sz="1200" b="0" i="0" kern="1200" dirty="0">
                <a:solidFill>
                  <a:schemeClr val="tx1"/>
                </a:solidFill>
                <a:effectLst/>
                <a:latin typeface="+mn-lt"/>
                <a:ea typeface="+mn-ea"/>
                <a:cs typeface="+mn-cs"/>
              </a:rPr>
              <a:t> doi:10.1007/s12665-013-2508-7</a:t>
            </a:r>
            <a:endParaRPr lang="en-US" dirty="0"/>
          </a:p>
        </p:txBody>
      </p:sp>
      <p:sp>
        <p:nvSpPr>
          <p:cNvPr id="4" name="Slide Number Placeholder 3"/>
          <p:cNvSpPr>
            <a:spLocks noGrp="1"/>
          </p:cNvSpPr>
          <p:nvPr>
            <p:ph type="sldNum" sz="quarter" idx="5"/>
          </p:nvPr>
        </p:nvSpPr>
        <p:spPr/>
        <p:txBody>
          <a:bodyPr/>
          <a:lstStyle/>
          <a:p>
            <a:fld id="{DCC489DA-F57B-40FA-9130-B912F5D8179F}" type="slidenum">
              <a:rPr lang="en-US" smtClean="0"/>
              <a:t>3</a:t>
            </a:fld>
            <a:endParaRPr lang="en-US"/>
          </a:p>
        </p:txBody>
      </p:sp>
    </p:spTree>
    <p:extLst>
      <p:ext uri="{BB962C8B-B14F-4D97-AF65-F5344CB8AC3E}">
        <p14:creationId xmlns:p14="http://schemas.microsoft.com/office/powerpoint/2010/main" val="2054663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CC489DA-F57B-40FA-9130-B912F5D8179F}" type="slidenum">
              <a:rPr lang="en-US" smtClean="0"/>
              <a:t>4</a:t>
            </a:fld>
            <a:endParaRPr lang="en-US"/>
          </a:p>
        </p:txBody>
      </p:sp>
    </p:spTree>
    <p:extLst>
      <p:ext uri="{BB962C8B-B14F-4D97-AF65-F5344CB8AC3E}">
        <p14:creationId xmlns:p14="http://schemas.microsoft.com/office/powerpoint/2010/main" val="3730342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sz="1200" kern="1200" dirty="0">
                <a:solidFill>
                  <a:schemeClr val="tx1"/>
                </a:solidFill>
                <a:effectLst/>
                <a:latin typeface="+mn-lt"/>
                <a:ea typeface="+mn-ea"/>
                <a:cs typeface="+mn-cs"/>
              </a:rPr>
              <a:t>Inject dye (tracing experiment) through topsoil layer starting at higher elevation area then select sites at lower elevations.</a:t>
            </a:r>
          </a:p>
          <a:p>
            <a:pPr marL="171450" lvl="0" indent="-171450">
              <a:buFontTx/>
              <a:buChar char="-"/>
            </a:pPr>
            <a:r>
              <a:rPr lang="en-US" sz="1200" kern="1200" dirty="0">
                <a:solidFill>
                  <a:schemeClr val="tx1"/>
                </a:solidFill>
                <a:effectLst/>
                <a:latin typeface="+mn-lt"/>
                <a:ea typeface="+mn-ea"/>
                <a:cs typeface="+mn-cs"/>
              </a:rPr>
              <a:t>Determine catchment and flow velocity without interrupting the surface soil by digging or drilling</a:t>
            </a:r>
          </a:p>
          <a:p>
            <a:pPr marL="171450" lvl="0" indent="-171450">
              <a:buFontTx/>
              <a:buChar char="-"/>
            </a:pPr>
            <a:r>
              <a:rPr lang="en-US" sz="1200" kern="1200" dirty="0">
                <a:solidFill>
                  <a:schemeClr val="tx1"/>
                </a:solidFill>
                <a:effectLst/>
                <a:latin typeface="+mn-lt"/>
                <a:ea typeface="+mn-ea"/>
                <a:cs typeface="+mn-cs"/>
              </a:rPr>
              <a:t>Using a relative size amount of water, land surface is irrigated with water and degree of storage in each protective layer of upper saturated zones to be determined.</a:t>
            </a:r>
          </a:p>
          <a:p>
            <a:pPr marL="171450" lvl="0" indent="-171450">
              <a:buFontTx/>
              <a:buChar char="-"/>
            </a:pPr>
            <a:r>
              <a:rPr lang="en-US" sz="1200" kern="1200" dirty="0">
                <a:solidFill>
                  <a:schemeClr val="tx1"/>
                </a:solidFill>
                <a:effectLst/>
                <a:latin typeface="+mn-lt"/>
                <a:ea typeface="+mn-ea"/>
                <a:cs typeface="+mn-cs"/>
              </a:rPr>
              <a:t>After irrigation, transit and recovery times determined where it was determined that times were similar travelling through soil layers, but degree of recovery were different.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Through vulnerability mapping, determine transport/attenuation processes via:</a:t>
            </a:r>
          </a:p>
          <a:p>
            <a:pPr marL="171450" lvl="0" indent="-171450">
              <a:buFontTx/>
              <a:buChar char="-"/>
            </a:pPr>
            <a:r>
              <a:rPr lang="en-US" sz="1200" kern="1200" dirty="0">
                <a:solidFill>
                  <a:schemeClr val="tx1"/>
                </a:solidFill>
                <a:effectLst/>
                <a:latin typeface="+mn-lt"/>
                <a:ea typeface="+mn-ea"/>
                <a:cs typeface="+mn-cs"/>
              </a:rPr>
              <a:t>Comparative tracing approach</a:t>
            </a:r>
          </a:p>
          <a:p>
            <a:pPr marL="171450" lvl="0" indent="-171450">
              <a:buFontTx/>
              <a:buChar char="-"/>
            </a:pPr>
            <a:r>
              <a:rPr lang="en-US" sz="1200" kern="1200" dirty="0">
                <a:solidFill>
                  <a:schemeClr val="tx1"/>
                </a:solidFill>
                <a:effectLst/>
                <a:latin typeface="+mn-lt"/>
                <a:ea typeface="+mn-ea"/>
                <a:cs typeface="+mn-cs"/>
              </a:rPr>
              <a:t>Source definition</a:t>
            </a:r>
          </a:p>
          <a:p>
            <a:pPr marL="171450" lvl="0" indent="-171450">
              <a:buFontTx/>
              <a:buChar char="-"/>
            </a:pPr>
            <a:r>
              <a:rPr lang="en-US" sz="1200" kern="1200" dirty="0">
                <a:solidFill>
                  <a:schemeClr val="tx1"/>
                </a:solidFill>
                <a:effectLst/>
                <a:latin typeface="+mn-lt"/>
                <a:ea typeface="+mn-ea"/>
                <a:cs typeface="+mn-cs"/>
              </a:rPr>
              <a:t>Sub-system specification</a:t>
            </a:r>
          </a:p>
          <a:p>
            <a:pPr marL="171450" lvl="0" indent="-171450">
              <a:buFontTx/>
              <a:buChar char="-"/>
            </a:pPr>
            <a:r>
              <a:rPr lang="en-US" sz="1200" kern="1200" dirty="0">
                <a:solidFill>
                  <a:schemeClr val="tx1"/>
                </a:solidFill>
                <a:effectLst/>
                <a:latin typeface="+mn-lt"/>
                <a:ea typeface="+mn-ea"/>
                <a:cs typeface="+mn-cs"/>
              </a:rPr>
              <a:t>Conservative reference and reactive proxy tracers to determine relative concentration over injection time (days)</a:t>
            </a:r>
          </a:p>
          <a:p>
            <a:pPr lvl="0"/>
            <a:endParaRPr lang="en-US" sz="1200" kern="1200" dirty="0">
              <a:solidFill>
                <a:schemeClr val="tx1"/>
              </a:solidFill>
              <a:effectLst/>
              <a:latin typeface="+mn-lt"/>
              <a:ea typeface="+mn-ea"/>
              <a:cs typeface="+mn-cs"/>
            </a:endParaRPr>
          </a:p>
          <a:p>
            <a:r>
              <a:rPr lang="en-US" b="1" dirty="0"/>
              <a:t>Challenges:</a:t>
            </a:r>
          </a:p>
          <a:p>
            <a:pPr marL="171450" indent="-171450">
              <a:buFontTx/>
              <a:buChar char="-"/>
            </a:pPr>
            <a:r>
              <a:rPr lang="en-US" b="1" dirty="0"/>
              <a:t>Emerging contaminants and non-conventional parameters (molecular host-specific)</a:t>
            </a:r>
          </a:p>
          <a:p>
            <a:pPr marL="171450" indent="-171450">
              <a:buFontTx/>
              <a:buChar char="-"/>
            </a:pPr>
            <a:r>
              <a:rPr lang="en-US" b="1" dirty="0"/>
              <a:t>Ongoing understanding of monitoring data – early stages still need to delineate their meanings</a:t>
            </a:r>
          </a:p>
          <a:p>
            <a:pPr marL="171450" indent="-171450">
              <a:buFontTx/>
              <a:buChar char="-"/>
            </a:pPr>
            <a:r>
              <a:rPr lang="en-US" b="1" dirty="0"/>
              <a:t>GW protection zonings may not be appropriate for karst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Other Challenges:</a:t>
            </a:r>
          </a:p>
          <a:p>
            <a:pPr marL="171450" lvl="0" indent="-171450">
              <a:buFontTx/>
              <a:buChar char="-"/>
            </a:pPr>
            <a:r>
              <a:rPr lang="en-US" sz="1200" b="1" kern="1200" dirty="0">
                <a:solidFill>
                  <a:schemeClr val="tx1"/>
                </a:solidFill>
                <a:effectLst/>
                <a:latin typeface="+mn-lt"/>
                <a:ea typeface="+mn-ea"/>
                <a:cs typeface="+mn-cs"/>
              </a:rPr>
              <a:t>Understanding the quantitative evaluation and process; </a:t>
            </a:r>
          </a:p>
          <a:p>
            <a:pPr marL="171450" lvl="0" indent="-171450">
              <a:buFontTx/>
              <a:buChar char="-"/>
            </a:pPr>
            <a:r>
              <a:rPr lang="en-US" sz="1200" b="1" kern="1200" dirty="0">
                <a:solidFill>
                  <a:schemeClr val="tx1"/>
                </a:solidFill>
                <a:effectLst/>
                <a:latin typeface="+mn-lt"/>
                <a:ea typeface="+mn-ea"/>
                <a:cs typeface="+mn-cs"/>
              </a:rPr>
              <a:t>understanding contaminant-specific assessments and even the implementation in different parts of the world (conflicts/transboundary aspects) </a:t>
            </a:r>
          </a:p>
          <a:p>
            <a:pPr marL="171450" lvl="0" indent="-171450">
              <a:buFontTx/>
              <a:buChar char="-"/>
            </a:pPr>
            <a:r>
              <a:rPr lang="en-US" sz="1200" b="1" kern="1200" dirty="0">
                <a:solidFill>
                  <a:schemeClr val="tx1"/>
                </a:solidFill>
                <a:effectLst/>
                <a:latin typeface="+mn-lt"/>
                <a:ea typeface="+mn-ea"/>
                <a:cs typeface="+mn-cs"/>
              </a:rPr>
              <a:t>understand the quality of each system during baseflow, moderate and strong recharge events including characterizing hydrogeological properties of the system</a:t>
            </a:r>
          </a:p>
          <a:p>
            <a:pPr marL="0" lvl="0" indent="0">
              <a:buFontTx/>
              <a:buNone/>
            </a:pPr>
            <a:endParaRPr lang="en-US" sz="1200" b="1" kern="1200" dirty="0">
              <a:solidFill>
                <a:schemeClr val="tx1"/>
              </a:solidFill>
              <a:effectLst/>
              <a:latin typeface="+mn-lt"/>
              <a:ea typeface="+mn-ea"/>
              <a:cs typeface="+mn-cs"/>
            </a:endParaRPr>
          </a:p>
          <a:p>
            <a:pPr marL="0" lvl="0" indent="0">
              <a:buFontTx/>
              <a:buNone/>
            </a:pPr>
            <a:r>
              <a:rPr lang="en-US" sz="1200" b="0" i="0" kern="1200" dirty="0" err="1">
                <a:solidFill>
                  <a:schemeClr val="tx1"/>
                </a:solidFill>
                <a:effectLst/>
                <a:latin typeface="+mn-lt"/>
                <a:ea typeface="+mn-ea"/>
                <a:cs typeface="+mn-cs"/>
              </a:rPr>
              <a:t>Sinreich</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Pochon</a:t>
            </a:r>
            <a:r>
              <a:rPr lang="en-US" sz="1200" b="0" i="0" kern="1200" dirty="0">
                <a:solidFill>
                  <a:schemeClr val="tx1"/>
                </a:solidFill>
                <a:effectLst/>
                <a:latin typeface="+mn-lt"/>
                <a:ea typeface="+mn-ea"/>
                <a:cs typeface="+mn-cs"/>
              </a:rPr>
              <a:t> A. (2015) Standardized Approach for Conducting Tracing Tests in Order to Validate and Refine Vulnerability Mapping Criteria. In: </a:t>
            </a:r>
            <a:r>
              <a:rPr lang="en-US" sz="1200" b="0" i="0" kern="1200" dirty="0" err="1">
                <a:solidFill>
                  <a:schemeClr val="tx1"/>
                </a:solidFill>
                <a:effectLst/>
                <a:latin typeface="+mn-lt"/>
                <a:ea typeface="+mn-ea"/>
                <a:cs typeface="+mn-cs"/>
              </a:rPr>
              <a:t>Andreo</a:t>
            </a:r>
            <a:r>
              <a:rPr lang="en-US" sz="1200" b="0" i="0" kern="1200" dirty="0">
                <a:solidFill>
                  <a:schemeClr val="tx1"/>
                </a:solidFill>
                <a:effectLst/>
                <a:latin typeface="+mn-lt"/>
                <a:ea typeface="+mn-ea"/>
                <a:cs typeface="+mn-cs"/>
              </a:rPr>
              <a:t> B., Carrasco F., Durán J., Jiménez P., </a:t>
            </a:r>
            <a:r>
              <a:rPr lang="en-US" sz="1200" b="0" i="0" kern="1200" dirty="0" err="1">
                <a:solidFill>
                  <a:schemeClr val="tx1"/>
                </a:solidFill>
                <a:effectLst/>
                <a:latin typeface="+mn-lt"/>
                <a:ea typeface="+mn-ea"/>
                <a:cs typeface="+mn-cs"/>
              </a:rPr>
              <a:t>LaMoreaux</a:t>
            </a:r>
            <a:r>
              <a:rPr lang="en-US" sz="1200" b="0" i="0" kern="1200" dirty="0">
                <a:solidFill>
                  <a:schemeClr val="tx1"/>
                </a:solidFill>
                <a:effectLst/>
                <a:latin typeface="+mn-lt"/>
                <a:ea typeface="+mn-ea"/>
                <a:cs typeface="+mn-cs"/>
              </a:rPr>
              <a:t> J. (eds) Hydrogeological and Environmental Investigations in Karst Systems. Environmental Earth Sciences, vol 1. Springer, Berlin, Heidelberg</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CC489DA-F57B-40FA-9130-B912F5D8179F}" type="slidenum">
              <a:rPr lang="en-US" smtClean="0"/>
              <a:t>5</a:t>
            </a:fld>
            <a:endParaRPr lang="en-US"/>
          </a:p>
        </p:txBody>
      </p:sp>
    </p:spTree>
    <p:extLst>
      <p:ext uri="{BB962C8B-B14F-4D97-AF65-F5344CB8AC3E}">
        <p14:creationId xmlns:p14="http://schemas.microsoft.com/office/powerpoint/2010/main" val="1610629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Scenario 1 – equal distribution through infiltration; not enough/permanent leakage into the lower aquifer; concentration throughout is dispersed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Scenario 2 – dispersed, yet uneven distribution but highly concentrated in an area, which could lead to further percolation to groundwater or disperse horizontally and negatively affect impacted soil layer as well as those beneath it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Scenario 3 - If source released beneath soil layer, e.g. sewage pipeline, build-up of contaminants creates a highly concentrated area where contaminants may be pushed down by gravity and percolate to lower layers, while being further dispersed through fractures and conduits leading to the accumulation or presence of contaminants within a water resource.</a:t>
            </a:r>
          </a:p>
          <a:p>
            <a:pPr marL="0" lvl="0" indent="0">
              <a:buFontTx/>
              <a:buNone/>
            </a:pPr>
            <a:endParaRPr lang="en-US" sz="1200" b="1" kern="1200" dirty="0">
              <a:solidFill>
                <a:schemeClr val="tx1"/>
              </a:solidFill>
              <a:effectLst/>
              <a:latin typeface="+mn-lt"/>
              <a:ea typeface="+mn-ea"/>
              <a:cs typeface="+mn-cs"/>
            </a:endParaRPr>
          </a:p>
          <a:p>
            <a:pPr marL="0" lvl="0" indent="0">
              <a:buFontTx/>
              <a:buNone/>
            </a:pPr>
            <a:r>
              <a:rPr lang="en-US" sz="1200" b="0" i="0" kern="1200" dirty="0" err="1">
                <a:solidFill>
                  <a:schemeClr val="tx1"/>
                </a:solidFill>
                <a:effectLst/>
                <a:latin typeface="+mn-lt"/>
                <a:ea typeface="+mn-ea"/>
                <a:cs typeface="+mn-cs"/>
              </a:rPr>
              <a:t>Sinreich</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Pochon</a:t>
            </a:r>
            <a:r>
              <a:rPr lang="en-US" sz="1200" b="0" i="0" kern="1200" dirty="0">
                <a:solidFill>
                  <a:schemeClr val="tx1"/>
                </a:solidFill>
                <a:effectLst/>
                <a:latin typeface="+mn-lt"/>
                <a:ea typeface="+mn-ea"/>
                <a:cs typeface="+mn-cs"/>
              </a:rPr>
              <a:t> A. (2015) Standardized Approach for Conducting Tracing Tests in Order to Validate and Refine Vulnerability Mapping Criteria. In: </a:t>
            </a:r>
            <a:r>
              <a:rPr lang="en-US" sz="1200" b="0" i="0" kern="1200" dirty="0" err="1">
                <a:solidFill>
                  <a:schemeClr val="tx1"/>
                </a:solidFill>
                <a:effectLst/>
                <a:latin typeface="+mn-lt"/>
                <a:ea typeface="+mn-ea"/>
                <a:cs typeface="+mn-cs"/>
              </a:rPr>
              <a:t>Andreo</a:t>
            </a:r>
            <a:r>
              <a:rPr lang="en-US" sz="1200" b="0" i="0" kern="1200" dirty="0">
                <a:solidFill>
                  <a:schemeClr val="tx1"/>
                </a:solidFill>
                <a:effectLst/>
                <a:latin typeface="+mn-lt"/>
                <a:ea typeface="+mn-ea"/>
                <a:cs typeface="+mn-cs"/>
              </a:rPr>
              <a:t> B., Carrasco F., Durán J., Jiménez P., </a:t>
            </a:r>
            <a:r>
              <a:rPr lang="en-US" sz="1200" b="0" i="0" kern="1200" dirty="0" err="1">
                <a:solidFill>
                  <a:schemeClr val="tx1"/>
                </a:solidFill>
                <a:effectLst/>
                <a:latin typeface="+mn-lt"/>
                <a:ea typeface="+mn-ea"/>
                <a:cs typeface="+mn-cs"/>
              </a:rPr>
              <a:t>LaMoreaux</a:t>
            </a:r>
            <a:r>
              <a:rPr lang="en-US" sz="1200" b="0" i="0" kern="1200" dirty="0">
                <a:solidFill>
                  <a:schemeClr val="tx1"/>
                </a:solidFill>
                <a:effectLst/>
                <a:latin typeface="+mn-lt"/>
                <a:ea typeface="+mn-ea"/>
                <a:cs typeface="+mn-cs"/>
              </a:rPr>
              <a:t> J. (eds) Hydrogeological and Environmental Investigations in Karst Systems. Environmental Earth Sciences, vol 1. Springer, Berlin, Heidelberg</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CC489DA-F57B-40FA-9130-B912F5D8179F}" type="slidenum">
              <a:rPr lang="en-US" smtClean="0"/>
              <a:t>6</a:t>
            </a:fld>
            <a:endParaRPr lang="en-US"/>
          </a:p>
        </p:txBody>
      </p:sp>
    </p:spTree>
    <p:extLst>
      <p:ext uri="{BB962C8B-B14F-4D97-AF65-F5344CB8AC3E}">
        <p14:creationId xmlns:p14="http://schemas.microsoft.com/office/powerpoint/2010/main" val="3611752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Through vulnerability mapping, determine transport/attenuation processes via:</a:t>
            </a:r>
          </a:p>
          <a:p>
            <a:pPr marL="171450" lvl="0" indent="-171450">
              <a:buFontTx/>
              <a:buChar char="-"/>
            </a:pPr>
            <a:r>
              <a:rPr lang="en-US" sz="1200" kern="1200" dirty="0">
                <a:solidFill>
                  <a:schemeClr val="tx1"/>
                </a:solidFill>
                <a:effectLst/>
                <a:latin typeface="+mn-lt"/>
                <a:ea typeface="+mn-ea"/>
                <a:cs typeface="+mn-cs"/>
              </a:rPr>
              <a:t>Comparative tracing approach</a:t>
            </a:r>
          </a:p>
          <a:p>
            <a:pPr marL="171450" lvl="0" indent="-171450">
              <a:buFontTx/>
              <a:buChar char="-"/>
            </a:pPr>
            <a:r>
              <a:rPr lang="en-US" sz="1200" kern="1200" dirty="0">
                <a:solidFill>
                  <a:schemeClr val="tx1"/>
                </a:solidFill>
                <a:effectLst/>
                <a:latin typeface="+mn-lt"/>
                <a:ea typeface="+mn-ea"/>
                <a:cs typeface="+mn-cs"/>
              </a:rPr>
              <a:t>Source definition</a:t>
            </a:r>
          </a:p>
          <a:p>
            <a:pPr marL="171450" lvl="0" indent="-171450">
              <a:buFontTx/>
              <a:buChar char="-"/>
            </a:pPr>
            <a:r>
              <a:rPr lang="en-US" sz="1200" kern="1200" dirty="0">
                <a:solidFill>
                  <a:schemeClr val="tx1"/>
                </a:solidFill>
                <a:effectLst/>
                <a:latin typeface="+mn-lt"/>
                <a:ea typeface="+mn-ea"/>
                <a:cs typeface="+mn-cs"/>
              </a:rPr>
              <a:t>Sub-system specification</a:t>
            </a:r>
          </a:p>
          <a:p>
            <a:pPr marL="171450" lvl="0" indent="-171450">
              <a:buFontTx/>
              <a:buChar char="-"/>
            </a:pPr>
            <a:r>
              <a:rPr lang="en-US" sz="1200" kern="1200" dirty="0">
                <a:solidFill>
                  <a:schemeClr val="tx1"/>
                </a:solidFill>
                <a:effectLst/>
                <a:latin typeface="+mn-lt"/>
                <a:ea typeface="+mn-ea"/>
                <a:cs typeface="+mn-cs"/>
              </a:rPr>
              <a:t>Conservative reference and reactive proxy tracers to determine relative concentration over injection time (days)</a:t>
            </a:r>
          </a:p>
          <a:p>
            <a:pPr lvl="0"/>
            <a:endParaRPr lang="en-US" sz="1200" kern="1200" dirty="0">
              <a:solidFill>
                <a:schemeClr val="tx1"/>
              </a:solidFill>
              <a:effectLst/>
              <a:latin typeface="+mn-lt"/>
              <a:ea typeface="+mn-ea"/>
              <a:cs typeface="+mn-cs"/>
            </a:endParaRPr>
          </a:p>
          <a:p>
            <a:r>
              <a:rPr lang="en-US" b="1" dirty="0"/>
              <a:t>Challenges:</a:t>
            </a:r>
          </a:p>
          <a:p>
            <a:pPr marL="171450" indent="-171450">
              <a:buFontTx/>
              <a:buChar char="-"/>
            </a:pPr>
            <a:r>
              <a:rPr lang="en-US" b="1" dirty="0"/>
              <a:t>Emerging contaminants and non-conventional parameters (molecular host-specific)</a:t>
            </a:r>
          </a:p>
          <a:p>
            <a:pPr marL="171450" indent="-171450">
              <a:buFontTx/>
              <a:buChar char="-"/>
            </a:pPr>
            <a:r>
              <a:rPr lang="en-US" b="1" dirty="0"/>
              <a:t>Ongoing understanding of monitoring data – early stages still need to delineate their meanings</a:t>
            </a:r>
          </a:p>
          <a:p>
            <a:pPr marL="171450" indent="-171450">
              <a:buFontTx/>
              <a:buChar char="-"/>
            </a:pPr>
            <a:r>
              <a:rPr lang="en-US" b="1" dirty="0"/>
              <a:t>GW protection zonings may not be appropriate for karst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Other Challenges:</a:t>
            </a:r>
          </a:p>
          <a:p>
            <a:pPr marL="171450" lvl="0" indent="-171450">
              <a:buFontTx/>
              <a:buChar char="-"/>
            </a:pPr>
            <a:r>
              <a:rPr lang="en-US" sz="1200" b="1" kern="1200" dirty="0">
                <a:solidFill>
                  <a:schemeClr val="tx1"/>
                </a:solidFill>
                <a:effectLst/>
                <a:latin typeface="+mn-lt"/>
                <a:ea typeface="+mn-ea"/>
                <a:cs typeface="+mn-cs"/>
              </a:rPr>
              <a:t>Understanding the quantitative evaluation and process; </a:t>
            </a:r>
          </a:p>
          <a:p>
            <a:pPr marL="171450" lvl="0" indent="-171450">
              <a:buFontTx/>
              <a:buChar char="-"/>
            </a:pPr>
            <a:r>
              <a:rPr lang="en-US" sz="1200" b="1" kern="1200" dirty="0">
                <a:solidFill>
                  <a:schemeClr val="tx1"/>
                </a:solidFill>
                <a:effectLst/>
                <a:latin typeface="+mn-lt"/>
                <a:ea typeface="+mn-ea"/>
                <a:cs typeface="+mn-cs"/>
              </a:rPr>
              <a:t>understanding contaminant-specific assessments and even the implementation in different parts of the world (conflicts/transboundary aspects) </a:t>
            </a:r>
          </a:p>
          <a:p>
            <a:pPr marL="171450" lvl="0" indent="-171450">
              <a:buFontTx/>
              <a:buChar char="-"/>
            </a:pPr>
            <a:r>
              <a:rPr lang="en-US" sz="1200" b="1" kern="1200" dirty="0">
                <a:solidFill>
                  <a:schemeClr val="tx1"/>
                </a:solidFill>
                <a:effectLst/>
                <a:latin typeface="+mn-lt"/>
                <a:ea typeface="+mn-ea"/>
                <a:cs typeface="+mn-cs"/>
              </a:rPr>
              <a:t>understand the quality of each system during baseflow, moderate and strong recharge events including characterizing hydrogeological properties of the system</a:t>
            </a:r>
          </a:p>
          <a:p>
            <a:endParaRPr lang="en-US" dirty="0"/>
          </a:p>
        </p:txBody>
      </p:sp>
      <p:sp>
        <p:nvSpPr>
          <p:cNvPr id="4" name="Slide Number Placeholder 3"/>
          <p:cNvSpPr>
            <a:spLocks noGrp="1"/>
          </p:cNvSpPr>
          <p:nvPr>
            <p:ph type="sldNum" sz="quarter" idx="5"/>
          </p:nvPr>
        </p:nvSpPr>
        <p:spPr/>
        <p:txBody>
          <a:bodyPr/>
          <a:lstStyle/>
          <a:p>
            <a:fld id="{DCC489DA-F57B-40FA-9130-B912F5D8179F}" type="slidenum">
              <a:rPr lang="en-US" smtClean="0"/>
              <a:t>7</a:t>
            </a:fld>
            <a:endParaRPr lang="en-US"/>
          </a:p>
        </p:txBody>
      </p:sp>
    </p:spTree>
    <p:extLst>
      <p:ext uri="{BB962C8B-B14F-4D97-AF65-F5344CB8AC3E}">
        <p14:creationId xmlns:p14="http://schemas.microsoft.com/office/powerpoint/2010/main" val="410993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Address transport/attenuation (weakening) processes through environmental management processes:</a:t>
            </a:r>
          </a:p>
          <a:p>
            <a:pPr marL="171450" lvl="0" indent="-171450">
              <a:buFontTx/>
              <a:buChar char="-"/>
            </a:pPr>
            <a:r>
              <a:rPr lang="en-US" sz="1200" b="1" kern="1200" dirty="0">
                <a:solidFill>
                  <a:schemeClr val="tx1"/>
                </a:solidFill>
                <a:effectLst/>
                <a:latin typeface="+mn-lt"/>
                <a:ea typeface="+mn-ea"/>
                <a:cs typeface="+mn-cs"/>
              </a:rPr>
              <a:t>potential contamination sources</a:t>
            </a:r>
          </a:p>
          <a:p>
            <a:pPr marL="171450" lvl="0" indent="-171450">
              <a:buFontTx/>
              <a:buChar char="-"/>
            </a:pPr>
            <a:r>
              <a:rPr lang="en-US" sz="1200" b="1" kern="1200" dirty="0">
                <a:solidFill>
                  <a:schemeClr val="tx1"/>
                </a:solidFill>
                <a:effectLst/>
                <a:latin typeface="+mn-lt"/>
                <a:ea typeface="+mn-ea"/>
                <a:cs typeface="+mn-cs"/>
              </a:rPr>
              <a:t>Areas exposed and vulnerable to contaminant and their degrees of impact</a:t>
            </a:r>
          </a:p>
          <a:p>
            <a:pPr marL="171450" lvl="0" indent="-171450">
              <a:buFontTx/>
              <a:buChar char="-"/>
            </a:pPr>
            <a:r>
              <a:rPr lang="en-US" sz="1200" b="1" kern="1200" dirty="0">
                <a:solidFill>
                  <a:schemeClr val="tx1"/>
                </a:solidFill>
                <a:effectLst/>
                <a:latin typeface="+mn-lt"/>
                <a:ea typeface="+mn-ea"/>
                <a:cs typeface="+mn-cs"/>
              </a:rPr>
              <a:t>Determine the definition of a “source” perhaps as the point or nonpoint source, e.g.</a:t>
            </a:r>
          </a:p>
          <a:p>
            <a:pPr marL="171450" lvl="0" indent="-171450">
              <a:buFontTx/>
              <a:buChar char="-"/>
            </a:pPr>
            <a:r>
              <a:rPr lang="en-US" sz="1200" b="1" kern="1200" dirty="0">
                <a:solidFill>
                  <a:schemeClr val="tx1"/>
                </a:solidFill>
                <a:effectLst/>
                <a:latin typeface="+mn-lt"/>
                <a:ea typeface="+mn-ea"/>
                <a:cs typeface="+mn-cs"/>
              </a:rPr>
              <a:t>Whether the methods and research applicable to contaminants or specific types of contaminants</a:t>
            </a:r>
          </a:p>
          <a:p>
            <a:pPr marL="171450" lvl="0" indent="-171450">
              <a:buFontTx/>
              <a:buChar char="-"/>
            </a:pPr>
            <a:r>
              <a:rPr lang="en-US" sz="1200" b="1" kern="1200" dirty="0">
                <a:solidFill>
                  <a:schemeClr val="tx1"/>
                </a:solidFill>
                <a:effectLst/>
                <a:latin typeface="+mn-lt"/>
                <a:ea typeface="+mn-ea"/>
                <a:cs typeface="+mn-cs"/>
              </a:rPr>
              <a:t>Conduct monitoring via investigations, research, literature work and even analyses</a:t>
            </a:r>
          </a:p>
          <a:p>
            <a:pPr marL="171450" lvl="0" indent="-171450">
              <a:buFontTx/>
              <a:buChar char="-"/>
            </a:pPr>
            <a:r>
              <a:rPr lang="en-US" sz="1200" b="1" kern="1200" dirty="0">
                <a:solidFill>
                  <a:schemeClr val="tx1"/>
                </a:solidFill>
                <a:effectLst/>
                <a:latin typeface="+mn-lt"/>
                <a:ea typeface="+mn-ea"/>
                <a:cs typeface="+mn-cs"/>
              </a:rPr>
              <a:t>Throughout the determination process return to the potential sources of contamination</a:t>
            </a:r>
          </a:p>
        </p:txBody>
      </p:sp>
      <p:sp>
        <p:nvSpPr>
          <p:cNvPr id="4" name="Slide Number Placeholder 3"/>
          <p:cNvSpPr>
            <a:spLocks noGrp="1"/>
          </p:cNvSpPr>
          <p:nvPr>
            <p:ph type="sldNum" sz="quarter" idx="5"/>
          </p:nvPr>
        </p:nvSpPr>
        <p:spPr/>
        <p:txBody>
          <a:bodyPr/>
          <a:lstStyle/>
          <a:p>
            <a:fld id="{DCC489DA-F57B-40FA-9130-B912F5D8179F}" type="slidenum">
              <a:rPr lang="en-US" smtClean="0"/>
              <a:t>8</a:t>
            </a:fld>
            <a:endParaRPr lang="en-US"/>
          </a:p>
        </p:txBody>
      </p:sp>
    </p:spTree>
    <p:extLst>
      <p:ext uri="{BB962C8B-B14F-4D97-AF65-F5344CB8AC3E}">
        <p14:creationId xmlns:p14="http://schemas.microsoft.com/office/powerpoint/2010/main" val="3793547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Aquifers are often contaminated by the existing microbiological organisms and pathogens living within its ecosystem. Even so, the introduction of runoff pollution from storms and heavy rains contributes greatly to the increases and movement of these organisms through the water and out to springs used as the local drinking water resource.</a:t>
            </a:r>
          </a:p>
          <a:p>
            <a:pPr marL="0" indent="0">
              <a:buFontTx/>
              <a:buNone/>
            </a:pPr>
            <a:endParaRPr lang="en-US" dirty="0"/>
          </a:p>
          <a:p>
            <a:pPr marL="0" indent="0">
              <a:buFontTx/>
              <a:buNone/>
            </a:pPr>
            <a:r>
              <a:rPr lang="en-US" dirty="0"/>
              <a:t>For this reason, microbiological, chemical, and geochemical characteristics were examined to determine whether biodegradation of pollutants occurs at spring sites. Also at each of the springs, they examined the potential for natural attention processes (natural clean-up or biodegradation processes) of pollutants.</a:t>
            </a:r>
          </a:p>
          <a:p>
            <a:pPr marL="171450" indent="-171450">
              <a:buFontTx/>
              <a:buChar char="-"/>
            </a:pPr>
            <a:endParaRPr lang="en-US" dirty="0"/>
          </a:p>
          <a:p>
            <a:pPr marL="171450" indent="-171450">
              <a:buFontTx/>
              <a:buChar char="-"/>
            </a:pPr>
            <a:endParaRPr lang="en-US" dirty="0"/>
          </a:p>
          <a:p>
            <a:pPr marL="0" indent="0">
              <a:buFontTx/>
              <a:buNone/>
            </a:pPr>
            <a:r>
              <a:rPr lang="en-US" dirty="0"/>
              <a:t>Brad, T., Fekete, A., </a:t>
            </a:r>
            <a:r>
              <a:rPr lang="en-US" dirty="0" err="1"/>
              <a:t>Şandor</a:t>
            </a:r>
            <a:r>
              <a:rPr lang="en-US" dirty="0"/>
              <a:t>, M. S., &amp; </a:t>
            </a:r>
            <a:r>
              <a:rPr lang="en-US" dirty="0" err="1"/>
              <a:t>Purcărea</a:t>
            </a:r>
            <a:r>
              <a:rPr lang="en-US" dirty="0"/>
              <a:t>, C. (2015). Natural attenuation potential of selected </a:t>
            </a:r>
            <a:r>
              <a:rPr lang="en-US" dirty="0" err="1"/>
              <a:t>hydrokarst</a:t>
            </a:r>
            <a:r>
              <a:rPr lang="en-US" dirty="0"/>
              <a:t> systems in the Carpathian Mountains (Romania). Water Science and Technology: Water Supply, 15(1), 196–206. doi:10.2166/ws.2014.092 </a:t>
            </a:r>
          </a:p>
        </p:txBody>
      </p:sp>
      <p:sp>
        <p:nvSpPr>
          <p:cNvPr id="4" name="Slide Number Placeholder 3"/>
          <p:cNvSpPr>
            <a:spLocks noGrp="1"/>
          </p:cNvSpPr>
          <p:nvPr>
            <p:ph type="sldNum" sz="quarter" idx="5"/>
          </p:nvPr>
        </p:nvSpPr>
        <p:spPr/>
        <p:txBody>
          <a:bodyPr/>
          <a:lstStyle/>
          <a:p>
            <a:fld id="{DCC489DA-F57B-40FA-9130-B912F5D8179F}" type="slidenum">
              <a:rPr lang="en-US" smtClean="0"/>
              <a:t>9</a:t>
            </a:fld>
            <a:endParaRPr lang="en-US"/>
          </a:p>
        </p:txBody>
      </p:sp>
    </p:spTree>
    <p:extLst>
      <p:ext uri="{BB962C8B-B14F-4D97-AF65-F5344CB8AC3E}">
        <p14:creationId xmlns:p14="http://schemas.microsoft.com/office/powerpoint/2010/main" val="2853042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271CF1-E4E1-412C-8955-CE288690D6E1}" type="datetime1">
              <a:rPr lang="en-US" smtClean="0"/>
              <a:t>7/27/2019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2758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233DBC-B0E4-485A-B4CB-82CF0D8B832E}" type="datetime1">
              <a:rPr lang="en-US" smtClean="0"/>
              <a:t>7/27/2019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402767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F233DBC-B0E4-485A-B4CB-82CF0D8B832E}" type="datetime1">
              <a:rPr lang="en-US" smtClean="0"/>
              <a:t>7/27/2019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005173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F233DBC-B0E4-485A-B4CB-82CF0D8B832E}" type="datetime1">
              <a:rPr lang="en-US" smtClean="0"/>
              <a:t>7/27/2019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8831033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33DBC-B0E4-485A-B4CB-82CF0D8B832E}" type="datetime1">
              <a:rPr lang="en-US" smtClean="0"/>
              <a:t>7/27/2019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183291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F233DBC-B0E4-485A-B4CB-82CF0D8B832E}" type="datetime1">
              <a:rPr lang="en-US" smtClean="0"/>
              <a:t>7/27/2019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375532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F233DBC-B0E4-485A-B4CB-82CF0D8B832E}" type="datetime1">
              <a:rPr lang="en-US" smtClean="0"/>
              <a:t>7/27/2019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579196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B13725-972F-40BA-923F-3C1E0C73694F}" type="datetime1">
              <a:rPr lang="en-US" smtClean="0"/>
              <a:t>7/27/2019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8207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632954-A8B0-4687-A695-D6247AE23A6C}" type="datetime1">
              <a:rPr lang="en-US" smtClean="0"/>
              <a:t>7/27/2019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856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F01A49D5-E66D-4DEB-99A8-F9703E0295B5}" type="datetime1">
              <a:rPr lang="en-US" smtClean="0"/>
              <a:t>7/27/2019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853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649A93-7B14-4DAC-A1FF-BF044A659460}" type="datetime1">
              <a:rPr lang="en-US" smtClean="0"/>
              <a:t>7/27/2019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4515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D986D4-C187-42BE-90DF-5357F4B78EB5}" type="datetime1">
              <a:rPr lang="en-US" smtClean="0"/>
              <a:t>7/27/2019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2561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EF7256-C8CF-4742-88A9-6205084DC95C}" type="datetime1">
              <a:rPr lang="en-US" smtClean="0"/>
              <a:t>7/27/2019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97719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F045ED45-0609-4050-B29F-61B001F3FA2D}" type="datetime1">
              <a:rPr lang="en-US" smtClean="0"/>
              <a:t>7/27/2019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2451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D5F8262-0DBD-4227-ABBC-08A3D2F67A66}" type="datetime1">
              <a:rPr lang="en-US" smtClean="0"/>
              <a:t>7/27/2019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6184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0B9C880-C4A6-4B82-AF5B-FF8F8B9C0297}" type="datetime1">
              <a:rPr lang="en-US" smtClean="0"/>
              <a:t>7/27/2019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25547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C25C44-E495-4F36-B94C-4A82C3CADD99}" type="datetime1">
              <a:rPr lang="en-US" smtClean="0"/>
              <a:t>7/27/2019</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90989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F233DBC-B0E4-485A-B4CB-82CF0D8B832E}" type="datetime1">
              <a:rPr lang="en-US" smtClean="0"/>
              <a:t>7/27/2019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28052882"/>
      </p:ext>
    </p:extLst>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ore.ac.uk/download/pdf/160795859.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9.png"/><Relationship Id="rId7"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fif"/><Relationship Id="rId4" Type="http://schemas.openxmlformats.org/officeDocument/2006/relationships/hyperlink" Target="https://marinedebris.noaa.gov/what-are-microplastics-microfiber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space.lboro.ac.uk/dspace-jspui/bitstream/2134/34375/1/DiFilippo%20et%20al.%202018%20%28WEDC%29.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researchgate.net/publication/325694669_Geochemical_characteristics_of_some_thermal_karst_springs_-_insight_into_the_hypogene_karst_systems_in_Mariovo_Macedoni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hyperlink" Target="https://www.researchgate.net/publication/257794730_Microbiological_monitoring_and_classification_of_karst_spring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waponline.com/ws/article-abstract/15/1/196/27487/Natural-attenuation-potential-of-selected?redirectedFrom=fulltex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C93F-1A7D-4992-ABFC-6AB56A8D61B2}"/>
              </a:ext>
            </a:extLst>
          </p:cNvPr>
          <p:cNvSpPr>
            <a:spLocks noGrp="1"/>
          </p:cNvSpPr>
          <p:nvPr>
            <p:ph type="ctrTitle"/>
          </p:nvPr>
        </p:nvSpPr>
        <p:spPr>
          <a:xfrm>
            <a:off x="5289754" y="639097"/>
            <a:ext cx="6253317" cy="3686015"/>
          </a:xfrm>
        </p:spPr>
        <p:txBody>
          <a:bodyPr>
            <a:normAutofit/>
          </a:bodyPr>
          <a:lstStyle/>
          <a:p>
            <a:r>
              <a:rPr lang="en-US" sz="3600" dirty="0">
                <a:latin typeface="Baskerville Old Face" panose="02020602080505020303" pitchFamily="18" charset="0"/>
              </a:rPr>
              <a:t>SESSION 3 (18 June 2019):</a:t>
            </a:r>
            <a:br>
              <a:rPr lang="en-US" sz="4000" dirty="0">
                <a:latin typeface="Baskerville Old Face" panose="02020602080505020303" pitchFamily="18" charset="0"/>
              </a:rPr>
            </a:br>
            <a:r>
              <a:rPr lang="en-US" sz="4800" dirty="0">
                <a:latin typeface="Baskerville Old Face" panose="02020602080505020303" pitchFamily="18" charset="0"/>
              </a:rPr>
              <a:t>Water Resources Quality &amp; Management</a:t>
            </a:r>
            <a:endParaRPr lang="en-US" sz="4000" dirty="0">
              <a:latin typeface="Baskerville Old Face" panose="02020602080505020303" pitchFamily="18" charset="0"/>
            </a:endParaRPr>
          </a:p>
        </p:txBody>
      </p:sp>
      <p:sp>
        <p:nvSpPr>
          <p:cNvPr id="3" name="Subtitle 2">
            <a:extLst>
              <a:ext uri="{FF2B5EF4-FFF2-40B4-BE49-F238E27FC236}">
                <a16:creationId xmlns:a16="http://schemas.microsoft.com/office/drawing/2014/main" id="{8E16E133-0E04-4FBF-8DE4-57ADC4505A36}"/>
              </a:ext>
            </a:extLst>
          </p:cNvPr>
          <p:cNvSpPr>
            <a:spLocks noGrp="1"/>
          </p:cNvSpPr>
          <p:nvPr>
            <p:ph type="subTitle" idx="1"/>
          </p:nvPr>
        </p:nvSpPr>
        <p:spPr>
          <a:xfrm>
            <a:off x="5289753" y="4638501"/>
            <a:ext cx="6269347" cy="1238616"/>
          </a:xfrm>
        </p:spPr>
        <p:txBody>
          <a:bodyPr>
            <a:normAutofit/>
          </a:bodyPr>
          <a:lstStyle/>
          <a:p>
            <a:r>
              <a:rPr lang="en-US" dirty="0">
                <a:solidFill>
                  <a:schemeClr val="tx1">
                    <a:lumMod val="85000"/>
                    <a:lumOff val="15000"/>
                  </a:schemeClr>
                </a:solidFill>
                <a:latin typeface="Baskerville Old Face" panose="02020602080505020303" pitchFamily="18" charset="0"/>
              </a:rPr>
              <a:t>Mallary </a:t>
            </a:r>
            <a:r>
              <a:rPr lang="en-US" dirty="0" err="1">
                <a:solidFill>
                  <a:schemeClr val="tx1">
                    <a:lumMod val="85000"/>
                    <a:lumOff val="15000"/>
                  </a:schemeClr>
                </a:solidFill>
                <a:latin typeface="Baskerville Old Face" panose="02020602080505020303" pitchFamily="18" charset="0"/>
              </a:rPr>
              <a:t>dueñas</a:t>
            </a:r>
            <a:endParaRPr lang="en-US" dirty="0">
              <a:solidFill>
                <a:schemeClr val="tx1">
                  <a:lumMod val="85000"/>
                  <a:lumOff val="15000"/>
                </a:schemeClr>
              </a:solidFill>
              <a:latin typeface="Baskerville Old Face" panose="02020602080505020303" pitchFamily="18" charset="0"/>
            </a:endParaRPr>
          </a:p>
          <a:p>
            <a:r>
              <a:rPr lang="en-US" dirty="0">
                <a:solidFill>
                  <a:schemeClr val="tx1">
                    <a:lumMod val="85000"/>
                    <a:lumOff val="15000"/>
                  </a:schemeClr>
                </a:solidFill>
                <a:latin typeface="Baskerville Old Face" panose="02020602080505020303" pitchFamily="18" charset="0"/>
              </a:rPr>
              <a:t>25 July 2019</a:t>
            </a:r>
          </a:p>
        </p:txBody>
      </p:sp>
      <p:sp>
        <p:nvSpPr>
          <p:cNvPr id="4" name="Slide Number Placeholder 3">
            <a:extLst>
              <a:ext uri="{FF2B5EF4-FFF2-40B4-BE49-F238E27FC236}">
                <a16:creationId xmlns:a16="http://schemas.microsoft.com/office/drawing/2014/main" id="{0940AADF-325B-49C2-9112-E25949C2FEE4}"/>
              </a:ext>
            </a:extLst>
          </p:cNvPr>
          <p:cNvSpPr>
            <a:spLocks noGrp="1"/>
          </p:cNvSpPr>
          <p:nvPr>
            <p:ph type="sldNum" sz="quarter" idx="12"/>
          </p:nvPr>
        </p:nvSpPr>
        <p:spPr/>
        <p:txBody>
          <a:bodyPr/>
          <a:lstStyle/>
          <a:p>
            <a:fld id="{3A98EE3D-8CD1-4C3F-BD1C-C98C9596463C}" type="slidenum">
              <a:rPr lang="en-US" smtClean="0"/>
              <a:t>1</a:t>
            </a:fld>
            <a:endParaRPr lang="en-US" dirty="0"/>
          </a:p>
        </p:txBody>
      </p:sp>
      <p:grpSp>
        <p:nvGrpSpPr>
          <p:cNvPr id="14" name="Group 13">
            <a:extLst>
              <a:ext uri="{FF2B5EF4-FFF2-40B4-BE49-F238E27FC236}">
                <a16:creationId xmlns:a16="http://schemas.microsoft.com/office/drawing/2014/main" id="{0B8A1225-FD07-45CA-A5CF-0318285FCAE2}"/>
              </a:ext>
            </a:extLst>
          </p:cNvPr>
          <p:cNvGrpSpPr/>
          <p:nvPr/>
        </p:nvGrpSpPr>
        <p:grpSpPr>
          <a:xfrm>
            <a:off x="245328" y="330241"/>
            <a:ext cx="4881028" cy="6789369"/>
            <a:chOff x="234177" y="162976"/>
            <a:chExt cx="4881028" cy="6789369"/>
          </a:xfrm>
        </p:grpSpPr>
        <p:pic>
          <p:nvPicPr>
            <p:cNvPr id="15" name="Picture 14" descr="A close up of a tree&#10;&#10;Description automatically generated">
              <a:extLst>
                <a:ext uri="{FF2B5EF4-FFF2-40B4-BE49-F238E27FC236}">
                  <a16:creationId xmlns:a16="http://schemas.microsoft.com/office/drawing/2014/main" id="{E65A0DEA-B239-4885-BED3-EC03D84C9C2B}"/>
                </a:ext>
              </a:extLst>
            </p:cNvPr>
            <p:cNvPicPr>
              <a:picLocks noChangeAspect="1"/>
            </p:cNvPicPr>
            <p:nvPr/>
          </p:nvPicPr>
          <p:blipFill rotWithShape="1">
            <a:blip r:embed="rId3">
              <a:extLst>
                <a:ext uri="{28A0092B-C50C-407E-A947-70E740481C1C}">
                  <a14:useLocalDpi xmlns:a14="http://schemas.microsoft.com/office/drawing/2010/main" val="0"/>
                </a:ext>
              </a:extLst>
            </a:blip>
            <a:srcRect r="15139" b="-1"/>
            <a:stretch/>
          </p:blipFill>
          <p:spPr>
            <a:xfrm rot="16200000">
              <a:off x="-427971" y="825124"/>
              <a:ext cx="6205324" cy="4881027"/>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B459698E-7FF6-42D5-AF1E-52F0A6DE6ACA}"/>
                </a:ext>
              </a:extLst>
            </p:cNvPr>
            <p:cNvSpPr/>
            <p:nvPr/>
          </p:nvSpPr>
          <p:spPr>
            <a:xfrm>
              <a:off x="458349" y="6690735"/>
              <a:ext cx="4656856" cy="261610"/>
            </a:xfrm>
            <a:prstGeom prst="rect">
              <a:avLst/>
            </a:prstGeom>
          </p:spPr>
          <p:txBody>
            <a:bodyPr wrap="square">
              <a:spAutoFit/>
            </a:bodyPr>
            <a:lstStyle/>
            <a:p>
              <a:pPr algn="r"/>
              <a:r>
                <a:rPr lang="en-US" sz="1100" dirty="0">
                  <a:latin typeface="Baskerville Old Face" panose="02020602080505020303" pitchFamily="18" charset="0"/>
                </a:rPr>
                <a:t>(Photo: M. </a:t>
              </a:r>
              <a:r>
                <a:rPr lang="en-US" sz="1100" dirty="0" err="1">
                  <a:latin typeface="Baskerville Old Face" panose="02020602080505020303" pitchFamily="18" charset="0"/>
                </a:rPr>
                <a:t>Dueñas</a:t>
              </a:r>
              <a:r>
                <a:rPr lang="en-US" sz="1100" dirty="0">
                  <a:latin typeface="Baskerville Old Face" panose="02020602080505020303" pitchFamily="18" charset="0"/>
                </a:rPr>
                <a:t>)</a:t>
              </a:r>
            </a:p>
          </p:txBody>
        </p:sp>
      </p:grpSp>
    </p:spTree>
    <p:extLst>
      <p:ext uri="{BB962C8B-B14F-4D97-AF65-F5344CB8AC3E}">
        <p14:creationId xmlns:p14="http://schemas.microsoft.com/office/powerpoint/2010/main" val="310431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BB7ACF-BF47-4DEF-9E5C-83A954766962}"/>
              </a:ext>
            </a:extLst>
          </p:cNvPr>
          <p:cNvSpPr>
            <a:spLocks noGrp="1"/>
          </p:cNvSpPr>
          <p:nvPr>
            <p:ph type="sldNum" sz="quarter" idx="12"/>
          </p:nvPr>
        </p:nvSpPr>
        <p:spPr/>
        <p:txBody>
          <a:bodyPr/>
          <a:lstStyle/>
          <a:p>
            <a:fld id="{3A98EE3D-8CD1-4C3F-BD1C-C98C9596463C}" type="slidenum">
              <a:rPr lang="en-US" smtClean="0"/>
              <a:t>10</a:t>
            </a:fld>
            <a:endParaRPr lang="en-US" dirty="0"/>
          </a:p>
        </p:txBody>
      </p:sp>
      <p:pic>
        <p:nvPicPr>
          <p:cNvPr id="5" name="Picture 4">
            <a:extLst>
              <a:ext uri="{FF2B5EF4-FFF2-40B4-BE49-F238E27FC236}">
                <a16:creationId xmlns:a16="http://schemas.microsoft.com/office/drawing/2014/main" id="{04F5021F-D02D-41B3-AD47-3F8E0897C906}"/>
              </a:ext>
            </a:extLst>
          </p:cNvPr>
          <p:cNvPicPr>
            <a:picLocks noChangeAspect="1"/>
          </p:cNvPicPr>
          <p:nvPr/>
        </p:nvPicPr>
        <p:blipFill rotWithShape="1">
          <a:blip r:embed="rId3"/>
          <a:srcRect l="18918" t="15507" r="20746" b="14428"/>
          <a:stretch/>
        </p:blipFill>
        <p:spPr>
          <a:xfrm>
            <a:off x="0" y="3412"/>
            <a:ext cx="12192000" cy="6846629"/>
          </a:xfrm>
          <a:prstGeom prst="rect">
            <a:avLst/>
          </a:prstGeom>
        </p:spPr>
      </p:pic>
      <p:sp>
        <p:nvSpPr>
          <p:cNvPr id="6" name="TextBox 5">
            <a:extLst>
              <a:ext uri="{FF2B5EF4-FFF2-40B4-BE49-F238E27FC236}">
                <a16:creationId xmlns:a16="http://schemas.microsoft.com/office/drawing/2014/main" id="{1DF6E68D-551D-4979-80FF-1FBDA5AD5D3A}"/>
              </a:ext>
            </a:extLst>
          </p:cNvPr>
          <p:cNvSpPr txBox="1"/>
          <p:nvPr/>
        </p:nvSpPr>
        <p:spPr>
          <a:xfrm>
            <a:off x="9516153" y="508110"/>
            <a:ext cx="2510971" cy="461665"/>
          </a:xfrm>
          <a:prstGeom prst="rect">
            <a:avLst/>
          </a:prstGeom>
          <a:noFill/>
        </p:spPr>
        <p:txBody>
          <a:bodyPr wrap="square" rtlCol="0">
            <a:spAutoFit/>
          </a:bodyPr>
          <a:lstStyle/>
          <a:p>
            <a:pPr algn="r"/>
            <a:r>
              <a:rPr lang="en-US" sz="1200" dirty="0">
                <a:solidFill>
                  <a:schemeClr val="bg1"/>
                </a:solidFill>
              </a:rPr>
              <a:t>(Photo: Brad, Fekete, </a:t>
            </a:r>
            <a:r>
              <a:rPr lang="en-US" sz="1200" dirty="0" err="1">
                <a:solidFill>
                  <a:schemeClr val="bg1"/>
                </a:solidFill>
              </a:rPr>
              <a:t>Şandor</a:t>
            </a:r>
            <a:r>
              <a:rPr lang="en-US" sz="1200" dirty="0">
                <a:solidFill>
                  <a:schemeClr val="bg1"/>
                </a:solidFill>
              </a:rPr>
              <a:t>, &amp; </a:t>
            </a:r>
            <a:r>
              <a:rPr lang="en-US" sz="1200" dirty="0" err="1">
                <a:solidFill>
                  <a:schemeClr val="bg1"/>
                </a:solidFill>
              </a:rPr>
              <a:t>Purcărea</a:t>
            </a:r>
            <a:r>
              <a:rPr lang="en-US" sz="1200" dirty="0">
                <a:solidFill>
                  <a:schemeClr val="bg1"/>
                </a:solidFill>
              </a:rPr>
              <a:t>, 2014, p. 204)  </a:t>
            </a:r>
          </a:p>
        </p:txBody>
      </p:sp>
      <p:grpSp>
        <p:nvGrpSpPr>
          <p:cNvPr id="11" name="Group 10">
            <a:extLst>
              <a:ext uri="{FF2B5EF4-FFF2-40B4-BE49-F238E27FC236}">
                <a16:creationId xmlns:a16="http://schemas.microsoft.com/office/drawing/2014/main" id="{CEB7AA7E-3ED9-48CA-8DC4-CC18E5C6CF07}"/>
              </a:ext>
            </a:extLst>
          </p:cNvPr>
          <p:cNvGrpSpPr/>
          <p:nvPr/>
        </p:nvGrpSpPr>
        <p:grpSpPr>
          <a:xfrm>
            <a:off x="8462631" y="1451548"/>
            <a:ext cx="3188561" cy="2387719"/>
            <a:chOff x="8462631" y="1451548"/>
            <a:chExt cx="3188561" cy="2387719"/>
          </a:xfrm>
        </p:grpSpPr>
        <p:sp>
          <p:nvSpPr>
            <p:cNvPr id="7" name="Arrow: Up 6">
              <a:extLst>
                <a:ext uri="{FF2B5EF4-FFF2-40B4-BE49-F238E27FC236}">
                  <a16:creationId xmlns:a16="http://schemas.microsoft.com/office/drawing/2014/main" id="{C8380B9F-A4E2-4609-894D-73B264AB8B3A}"/>
                </a:ext>
              </a:extLst>
            </p:cNvPr>
            <p:cNvSpPr/>
            <p:nvPr/>
          </p:nvSpPr>
          <p:spPr>
            <a:xfrm rot="19286372">
              <a:off x="9144804" y="2098776"/>
              <a:ext cx="261257" cy="1625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6FA01F36-2FB6-423C-825A-6F51CABBE565}"/>
                </a:ext>
              </a:extLst>
            </p:cNvPr>
            <p:cNvSpPr/>
            <p:nvPr/>
          </p:nvSpPr>
          <p:spPr>
            <a:xfrm rot="17698971">
              <a:off x="9144802" y="769377"/>
              <a:ext cx="261257" cy="1625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08FE74D-D624-47E1-A2A3-8FCC5027C53E}"/>
                </a:ext>
              </a:extLst>
            </p:cNvPr>
            <p:cNvSpPr txBox="1"/>
            <p:nvPr/>
          </p:nvSpPr>
          <p:spPr>
            <a:xfrm>
              <a:off x="10067351" y="1811159"/>
              <a:ext cx="1583841" cy="369332"/>
            </a:xfrm>
            <a:prstGeom prst="rect">
              <a:avLst/>
            </a:prstGeom>
            <a:noFill/>
          </p:spPr>
          <p:txBody>
            <a:bodyPr wrap="square" rtlCol="0">
              <a:spAutoFit/>
            </a:bodyPr>
            <a:lstStyle/>
            <a:p>
              <a:r>
                <a:rPr lang="en-US" dirty="0">
                  <a:solidFill>
                    <a:schemeClr val="bg1"/>
                  </a:solidFill>
                </a:rPr>
                <a:t>upstream</a:t>
              </a:r>
            </a:p>
          </p:txBody>
        </p:sp>
        <p:sp>
          <p:nvSpPr>
            <p:cNvPr id="10" name="TextBox 9">
              <a:extLst>
                <a:ext uri="{FF2B5EF4-FFF2-40B4-BE49-F238E27FC236}">
                  <a16:creationId xmlns:a16="http://schemas.microsoft.com/office/drawing/2014/main" id="{5A3D7D40-E4D0-43B1-9A12-EDFB93F0968D}"/>
                </a:ext>
              </a:extLst>
            </p:cNvPr>
            <p:cNvSpPr txBox="1"/>
            <p:nvPr/>
          </p:nvSpPr>
          <p:spPr>
            <a:xfrm>
              <a:off x="9776517" y="3469935"/>
              <a:ext cx="1583841" cy="369332"/>
            </a:xfrm>
            <a:prstGeom prst="rect">
              <a:avLst/>
            </a:prstGeom>
            <a:noFill/>
          </p:spPr>
          <p:txBody>
            <a:bodyPr wrap="square" rtlCol="0">
              <a:spAutoFit/>
            </a:bodyPr>
            <a:lstStyle/>
            <a:p>
              <a:r>
                <a:rPr lang="en-US" dirty="0">
                  <a:solidFill>
                    <a:schemeClr val="bg1"/>
                  </a:solidFill>
                </a:rPr>
                <a:t>downstream</a:t>
              </a:r>
            </a:p>
          </p:txBody>
        </p:sp>
      </p:grpSp>
    </p:spTree>
    <p:extLst>
      <p:ext uri="{BB962C8B-B14F-4D97-AF65-F5344CB8AC3E}">
        <p14:creationId xmlns:p14="http://schemas.microsoft.com/office/powerpoint/2010/main" val="2046075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6C9A1-DC39-42D3-951C-DCF8C6907318}"/>
              </a:ext>
            </a:extLst>
          </p:cNvPr>
          <p:cNvSpPr>
            <a:spLocks noGrp="1"/>
          </p:cNvSpPr>
          <p:nvPr>
            <p:ph idx="1"/>
          </p:nvPr>
        </p:nvSpPr>
        <p:spPr>
          <a:xfrm>
            <a:off x="4639733" y="1845734"/>
            <a:ext cx="6515947" cy="4023360"/>
          </a:xfrm>
        </p:spPr>
        <p:txBody>
          <a:bodyPr>
            <a:normAutofit/>
          </a:bodyPr>
          <a:lstStyle/>
          <a:p>
            <a:pPr marL="571500" indent="-457200">
              <a:buFont typeface="Arial" panose="020B0604020202020204" pitchFamily="34" charset="0"/>
              <a:buChar char="•"/>
            </a:pPr>
            <a:r>
              <a:rPr lang="en-US" sz="2400" dirty="0">
                <a:latin typeface="Baskerville Old Face" panose="02020602080505020303" pitchFamily="18" charset="0"/>
              </a:rPr>
              <a:t>Anthropogenic and plastic pollution in karst systems</a:t>
            </a:r>
          </a:p>
          <a:p>
            <a:pPr marL="571500" indent="-457200">
              <a:buFont typeface="Arial" panose="020B0604020202020204" pitchFamily="34" charset="0"/>
              <a:buChar char="•"/>
            </a:pPr>
            <a:r>
              <a:rPr lang="en-US" sz="2400" dirty="0">
                <a:latin typeface="Baskerville Old Face" panose="02020602080505020303" pitchFamily="18" charset="0"/>
              </a:rPr>
              <a:t>Microplastics = &lt;5mm diameter (literature-based)</a:t>
            </a:r>
          </a:p>
          <a:p>
            <a:pPr marL="571500" indent="-457200">
              <a:buFont typeface="Arial" panose="020B0604020202020204" pitchFamily="34" charset="0"/>
              <a:buChar char="•"/>
            </a:pPr>
            <a:r>
              <a:rPr lang="en-US" sz="2400" dirty="0">
                <a:latin typeface="Baskerville Old Face" panose="02020602080505020303" pitchFamily="18" charset="0"/>
              </a:rPr>
              <a:t>Methods</a:t>
            </a:r>
          </a:p>
          <a:p>
            <a:pPr marL="979488" lvl="1" indent="-457200">
              <a:buFont typeface="Wingdings" panose="05000000000000000000" pitchFamily="2" charset="2"/>
              <a:buChar char="v"/>
            </a:pPr>
            <a:r>
              <a:rPr lang="en-US" dirty="0">
                <a:latin typeface="Baskerville Old Face" panose="02020602080505020303" pitchFamily="18" charset="0"/>
              </a:rPr>
              <a:t>Water sampling (micro-meshed nets, precipitation catchments in containers, water bottles)</a:t>
            </a:r>
          </a:p>
          <a:p>
            <a:pPr marL="979488" lvl="1" indent="-457200">
              <a:buFont typeface="Wingdings" panose="05000000000000000000" pitchFamily="2" charset="2"/>
              <a:buChar char="v"/>
            </a:pPr>
            <a:r>
              <a:rPr lang="en-US" dirty="0">
                <a:latin typeface="Baskerville Old Face" panose="02020602080505020303" pitchFamily="18" charset="0"/>
              </a:rPr>
              <a:t>Sediment sampling for metal analysis determinations</a:t>
            </a:r>
          </a:p>
          <a:p>
            <a:pPr marL="979488" lvl="1" indent="-457200">
              <a:buFont typeface="Wingdings" panose="05000000000000000000" pitchFamily="2" charset="2"/>
              <a:buChar char="v"/>
            </a:pPr>
            <a:r>
              <a:rPr lang="en-US" dirty="0">
                <a:latin typeface="Baskerville Old Face" panose="02020602080505020303" pitchFamily="18" charset="0"/>
              </a:rPr>
              <a:t>Microscope &amp; Infrared Spectroscopy</a:t>
            </a:r>
          </a:p>
        </p:txBody>
      </p:sp>
      <p:sp>
        <p:nvSpPr>
          <p:cNvPr id="5" name="Slide Number Placeholder 4">
            <a:extLst>
              <a:ext uri="{FF2B5EF4-FFF2-40B4-BE49-F238E27FC236}">
                <a16:creationId xmlns:a16="http://schemas.microsoft.com/office/drawing/2014/main" id="{3C8BD91A-9A14-4E64-914D-524F1FBBDE21}"/>
              </a:ext>
            </a:extLst>
          </p:cNvPr>
          <p:cNvSpPr>
            <a:spLocks noGrp="1"/>
          </p:cNvSpPr>
          <p:nvPr>
            <p:ph type="sldNum" sz="quarter" idx="12"/>
          </p:nvPr>
        </p:nvSpPr>
        <p:spPr/>
        <p:txBody>
          <a:bodyPr/>
          <a:lstStyle/>
          <a:p>
            <a:fld id="{3A98EE3D-8CD1-4C3F-BD1C-C98C9596463C}" type="slidenum">
              <a:rPr lang="en-US" smtClean="0"/>
              <a:t>11</a:t>
            </a:fld>
            <a:endParaRPr lang="en-US" dirty="0"/>
          </a:p>
        </p:txBody>
      </p:sp>
      <p:pic>
        <p:nvPicPr>
          <p:cNvPr id="6" name="Picture 5">
            <a:hlinkClick r:id="rId3"/>
            <a:extLst>
              <a:ext uri="{FF2B5EF4-FFF2-40B4-BE49-F238E27FC236}">
                <a16:creationId xmlns:a16="http://schemas.microsoft.com/office/drawing/2014/main" id="{96F72E10-3ED1-4673-A8B8-57972075CD23}"/>
              </a:ext>
            </a:extLst>
          </p:cNvPr>
          <p:cNvPicPr>
            <a:picLocks noChangeAspect="1"/>
          </p:cNvPicPr>
          <p:nvPr/>
        </p:nvPicPr>
        <p:blipFill rotWithShape="1">
          <a:blip r:embed="rId4">
            <a:extLst>
              <a:ext uri="{28A0092B-C50C-407E-A947-70E740481C1C}">
                <a14:useLocalDpi xmlns:a14="http://schemas.microsoft.com/office/drawing/2010/main" val="0"/>
              </a:ext>
            </a:extLst>
          </a:blip>
          <a:srcRect l="31778" t="22112" r="32546" b="26983"/>
          <a:stretch/>
        </p:blipFill>
        <p:spPr>
          <a:xfrm>
            <a:off x="702129" y="2197827"/>
            <a:ext cx="3722915" cy="298812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B8D6E7E3-4F3D-4F19-B3C3-D381112D85EE}"/>
              </a:ext>
            </a:extLst>
          </p:cNvPr>
          <p:cNvSpPr txBox="1"/>
          <p:nvPr/>
        </p:nvSpPr>
        <p:spPr>
          <a:xfrm>
            <a:off x="753250" y="2887728"/>
            <a:ext cx="3620672" cy="369332"/>
          </a:xfrm>
          <a:prstGeom prst="rect">
            <a:avLst/>
          </a:prstGeom>
          <a:noFill/>
        </p:spPr>
        <p:txBody>
          <a:bodyPr wrap="square" rtlCol="0">
            <a:spAutoFit/>
          </a:bodyPr>
          <a:lstStyle/>
          <a:p>
            <a:pPr algn="ctr"/>
            <a:r>
              <a:rPr lang="en-US" b="1" dirty="0">
                <a:solidFill>
                  <a:schemeClr val="bg1"/>
                </a:solidFill>
                <a:highlight>
                  <a:srgbClr val="00FFFF"/>
                </a:highlight>
              </a:rPr>
              <a:t>[ Interactive link ]</a:t>
            </a:r>
          </a:p>
        </p:txBody>
      </p:sp>
      <p:sp>
        <p:nvSpPr>
          <p:cNvPr id="9" name="Title 1">
            <a:extLst>
              <a:ext uri="{FF2B5EF4-FFF2-40B4-BE49-F238E27FC236}">
                <a16:creationId xmlns:a16="http://schemas.microsoft.com/office/drawing/2014/main" id="{44EDECD4-F54F-407B-8908-51CEBA1D51FC}"/>
              </a:ext>
            </a:extLst>
          </p:cNvPr>
          <p:cNvSpPr>
            <a:spLocks noGrp="1"/>
          </p:cNvSpPr>
          <p:nvPr>
            <p:ph type="title"/>
          </p:nvPr>
        </p:nvSpPr>
        <p:spPr>
          <a:xfrm>
            <a:off x="489857" y="270274"/>
            <a:ext cx="10665823" cy="1450757"/>
          </a:xfrm>
        </p:spPr>
        <p:txBody>
          <a:bodyPr>
            <a:normAutofit/>
          </a:bodyPr>
          <a:lstStyle/>
          <a:p>
            <a:r>
              <a:rPr lang="en-US" sz="3600" dirty="0">
                <a:latin typeface="Baskerville Old Face" panose="02020602080505020303" pitchFamily="18" charset="0"/>
              </a:rPr>
              <a:t>L. </a:t>
            </a:r>
            <a:r>
              <a:rPr lang="en-US" sz="3600" dirty="0" err="1">
                <a:latin typeface="Baskerville Old Face" panose="02020602080505020303" pitchFamily="18" charset="0"/>
              </a:rPr>
              <a:t>Valentic</a:t>
            </a:r>
            <a:r>
              <a:rPr lang="en-US" sz="3600" dirty="0">
                <a:latin typeface="Baskerville Old Face" panose="02020602080505020303" pitchFamily="18" charset="0"/>
              </a:rPr>
              <a:t> (Slovenia)</a:t>
            </a:r>
            <a:br>
              <a:rPr lang="en-US" sz="3600" dirty="0">
                <a:latin typeface="Baskerville Old Face" panose="02020602080505020303" pitchFamily="18" charset="0"/>
              </a:rPr>
            </a:br>
            <a:r>
              <a:rPr lang="en-US" sz="3600" b="1" i="1" dirty="0">
                <a:solidFill>
                  <a:schemeClr val="accent1"/>
                </a:solidFill>
                <a:latin typeface="Baskerville Old Face" panose="02020602080505020303" pitchFamily="18" charset="0"/>
              </a:rPr>
              <a:t>“Microplastic pollution in karst environment”</a:t>
            </a:r>
          </a:p>
        </p:txBody>
      </p:sp>
    </p:spTree>
    <p:extLst>
      <p:ext uri="{BB962C8B-B14F-4D97-AF65-F5344CB8AC3E}">
        <p14:creationId xmlns:p14="http://schemas.microsoft.com/office/powerpoint/2010/main" val="54454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1A7125-91FD-4A2F-9543-3ED5D38A6EB0}"/>
              </a:ext>
            </a:extLst>
          </p:cNvPr>
          <p:cNvSpPr>
            <a:spLocks noGrp="1"/>
          </p:cNvSpPr>
          <p:nvPr>
            <p:ph type="sldNum" sz="quarter" idx="12"/>
          </p:nvPr>
        </p:nvSpPr>
        <p:spPr/>
        <p:txBody>
          <a:bodyPr/>
          <a:lstStyle/>
          <a:p>
            <a:fld id="{3A98EE3D-8CD1-4C3F-BD1C-C98C9596463C}" type="slidenum">
              <a:rPr lang="en-US" smtClean="0"/>
              <a:t>12</a:t>
            </a:fld>
            <a:endParaRPr lang="en-US" dirty="0"/>
          </a:p>
        </p:txBody>
      </p:sp>
      <p:grpSp>
        <p:nvGrpSpPr>
          <p:cNvPr id="7" name="Group 6">
            <a:extLst>
              <a:ext uri="{FF2B5EF4-FFF2-40B4-BE49-F238E27FC236}">
                <a16:creationId xmlns:a16="http://schemas.microsoft.com/office/drawing/2014/main" id="{E9431668-070C-4DEA-A4B0-5E0B64034463}"/>
              </a:ext>
            </a:extLst>
          </p:cNvPr>
          <p:cNvGrpSpPr/>
          <p:nvPr/>
        </p:nvGrpSpPr>
        <p:grpSpPr>
          <a:xfrm>
            <a:off x="162670" y="2719615"/>
            <a:ext cx="11866660" cy="4138385"/>
            <a:chOff x="304800" y="295729"/>
            <a:chExt cx="8244115" cy="2875057"/>
          </a:xfrm>
        </p:grpSpPr>
        <p:pic>
          <p:nvPicPr>
            <p:cNvPr id="5" name="Picture 4">
              <a:extLst>
                <a:ext uri="{FF2B5EF4-FFF2-40B4-BE49-F238E27FC236}">
                  <a16:creationId xmlns:a16="http://schemas.microsoft.com/office/drawing/2014/main" id="{77BA67F7-10B9-4255-B516-0C4898A1AD6E}"/>
                </a:ext>
              </a:extLst>
            </p:cNvPr>
            <p:cNvPicPr>
              <a:picLocks noChangeAspect="1"/>
            </p:cNvPicPr>
            <p:nvPr/>
          </p:nvPicPr>
          <p:blipFill rotWithShape="1">
            <a:blip r:embed="rId3"/>
            <a:srcRect l="15952" t="13333" r="16428" b="48148"/>
            <a:stretch/>
          </p:blipFill>
          <p:spPr>
            <a:xfrm>
              <a:off x="304800" y="295729"/>
              <a:ext cx="8244115" cy="2641600"/>
            </a:xfrm>
            <a:prstGeom prst="rect">
              <a:avLst/>
            </a:prstGeom>
          </p:spPr>
        </p:pic>
        <p:sp>
          <p:nvSpPr>
            <p:cNvPr id="6" name="TextBox 5">
              <a:extLst>
                <a:ext uri="{FF2B5EF4-FFF2-40B4-BE49-F238E27FC236}">
                  <a16:creationId xmlns:a16="http://schemas.microsoft.com/office/drawing/2014/main" id="{17E1FB83-CB89-4BA8-903F-CDE7E886F3AE}"/>
                </a:ext>
              </a:extLst>
            </p:cNvPr>
            <p:cNvSpPr txBox="1"/>
            <p:nvPr/>
          </p:nvSpPr>
          <p:spPr>
            <a:xfrm>
              <a:off x="304801" y="2893787"/>
              <a:ext cx="8244114" cy="276999"/>
            </a:xfrm>
            <a:prstGeom prst="rect">
              <a:avLst/>
            </a:prstGeom>
            <a:noFill/>
          </p:spPr>
          <p:txBody>
            <a:bodyPr wrap="square" rtlCol="0">
              <a:spAutoFit/>
            </a:bodyPr>
            <a:lstStyle/>
            <a:p>
              <a:pPr algn="ctr"/>
              <a:r>
                <a:rPr lang="en-US" sz="1200" dirty="0">
                  <a:latin typeface="Baskerville Old Face" panose="02020602080505020303" pitchFamily="18" charset="0"/>
                  <a:hlinkClick r:id="rId4">
                    <a:extLst>
                      <a:ext uri="{A12FA001-AC4F-418D-AE19-62706E023703}">
                        <ahyp:hlinkClr xmlns:ahyp="http://schemas.microsoft.com/office/drawing/2018/hyperlinkcolor" val="tx"/>
                      </a:ext>
                    </a:extLst>
                  </a:hlinkClick>
                </a:rPr>
                <a:t>https://marinedebris.noaa.gov/what-are-microplastics-microfibers</a:t>
              </a:r>
              <a:endParaRPr lang="en-US" sz="1200" dirty="0">
                <a:latin typeface="Baskerville Old Face" panose="02020602080505020303" pitchFamily="18" charset="0"/>
              </a:endParaRPr>
            </a:p>
          </p:txBody>
        </p:sp>
      </p:grpSp>
      <p:grpSp>
        <p:nvGrpSpPr>
          <p:cNvPr id="23" name="Group 22">
            <a:extLst>
              <a:ext uri="{FF2B5EF4-FFF2-40B4-BE49-F238E27FC236}">
                <a16:creationId xmlns:a16="http://schemas.microsoft.com/office/drawing/2014/main" id="{075511C3-B6FC-4C9F-A674-16EE638A9039}"/>
              </a:ext>
            </a:extLst>
          </p:cNvPr>
          <p:cNvGrpSpPr/>
          <p:nvPr/>
        </p:nvGrpSpPr>
        <p:grpSpPr>
          <a:xfrm>
            <a:off x="1562012" y="-272693"/>
            <a:ext cx="5032292" cy="3243469"/>
            <a:chOff x="1562012" y="-272693"/>
            <a:chExt cx="5032292" cy="3243469"/>
          </a:xfrm>
        </p:grpSpPr>
        <p:pic>
          <p:nvPicPr>
            <p:cNvPr id="9" name="Picture 8" descr="A picture containing cup, indoor, toothbrush, sitting&#10;&#10;Description automatically generated">
              <a:extLst>
                <a:ext uri="{FF2B5EF4-FFF2-40B4-BE49-F238E27FC236}">
                  <a16:creationId xmlns:a16="http://schemas.microsoft.com/office/drawing/2014/main" id="{603ED075-4621-4AD2-887B-C1DAEAFCFE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1597">
              <a:off x="1562012" y="-272693"/>
              <a:ext cx="5032292" cy="32434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7" name="TextBox 16">
              <a:extLst>
                <a:ext uri="{FF2B5EF4-FFF2-40B4-BE49-F238E27FC236}">
                  <a16:creationId xmlns:a16="http://schemas.microsoft.com/office/drawing/2014/main" id="{1B4E1CD9-0655-4BD1-AA28-3BD1A8DBA35C}"/>
                </a:ext>
              </a:extLst>
            </p:cNvPr>
            <p:cNvSpPr txBox="1"/>
            <p:nvPr/>
          </p:nvSpPr>
          <p:spPr>
            <a:xfrm>
              <a:off x="2498778" y="9979"/>
              <a:ext cx="2247036" cy="369332"/>
            </a:xfrm>
            <a:prstGeom prst="rect">
              <a:avLst/>
            </a:prstGeom>
            <a:noFill/>
          </p:spPr>
          <p:txBody>
            <a:bodyPr wrap="square" rtlCol="0">
              <a:spAutoFit/>
            </a:bodyPr>
            <a:lstStyle/>
            <a:p>
              <a:pPr algn="ctr"/>
              <a:r>
                <a:rPr lang="en-US" sz="600" dirty="0">
                  <a:solidFill>
                    <a:schemeClr val="bg1"/>
                  </a:solidFill>
                </a:rPr>
                <a:t>https://cdn.downtoearth.org.in/library/large/2018-04-30/0.31378000_1525107918_screen-shot-2018-04-30-at-10.png</a:t>
              </a:r>
            </a:p>
          </p:txBody>
        </p:sp>
      </p:grpSp>
      <p:grpSp>
        <p:nvGrpSpPr>
          <p:cNvPr id="22" name="Group 21">
            <a:extLst>
              <a:ext uri="{FF2B5EF4-FFF2-40B4-BE49-F238E27FC236}">
                <a16:creationId xmlns:a16="http://schemas.microsoft.com/office/drawing/2014/main" id="{D99D117C-763F-49DB-853F-AD0A534995A5}"/>
              </a:ext>
            </a:extLst>
          </p:cNvPr>
          <p:cNvGrpSpPr/>
          <p:nvPr/>
        </p:nvGrpSpPr>
        <p:grpSpPr>
          <a:xfrm>
            <a:off x="5240812" y="-247270"/>
            <a:ext cx="4717774" cy="2457174"/>
            <a:chOff x="5240812" y="-247270"/>
            <a:chExt cx="4717774" cy="2457174"/>
          </a:xfrm>
        </p:grpSpPr>
        <p:pic>
          <p:nvPicPr>
            <p:cNvPr id="13" name="Picture 12" descr="A close up of a flower&#10;&#10;Description automatically generated">
              <a:extLst>
                <a:ext uri="{FF2B5EF4-FFF2-40B4-BE49-F238E27FC236}">
                  <a16:creationId xmlns:a16="http://schemas.microsoft.com/office/drawing/2014/main" id="{4FFCD511-F0CA-4B6D-96EA-8560441CF4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36818">
              <a:off x="5240812" y="-247270"/>
              <a:ext cx="4717774" cy="245717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8" name="TextBox 17">
              <a:extLst>
                <a:ext uri="{FF2B5EF4-FFF2-40B4-BE49-F238E27FC236}">
                  <a16:creationId xmlns:a16="http://schemas.microsoft.com/office/drawing/2014/main" id="{B66024EB-2DAE-4C11-BB5E-EB5A5B096819}"/>
                </a:ext>
              </a:extLst>
            </p:cNvPr>
            <p:cNvSpPr txBox="1"/>
            <p:nvPr/>
          </p:nvSpPr>
          <p:spPr>
            <a:xfrm>
              <a:off x="5746610" y="1894635"/>
              <a:ext cx="2247036" cy="184666"/>
            </a:xfrm>
            <a:prstGeom prst="rect">
              <a:avLst/>
            </a:prstGeom>
            <a:noFill/>
          </p:spPr>
          <p:txBody>
            <a:bodyPr wrap="square" rtlCol="0">
              <a:spAutoFit/>
            </a:bodyPr>
            <a:lstStyle/>
            <a:p>
              <a:pPr algn="ctr"/>
              <a:r>
                <a:rPr lang="en-US" sz="600" dirty="0"/>
                <a:t>http://oceanservice.noaa.gov/facts/microplastics.jpg</a:t>
              </a:r>
            </a:p>
          </p:txBody>
        </p:sp>
      </p:grpSp>
      <p:grpSp>
        <p:nvGrpSpPr>
          <p:cNvPr id="21" name="Group 20">
            <a:extLst>
              <a:ext uri="{FF2B5EF4-FFF2-40B4-BE49-F238E27FC236}">
                <a16:creationId xmlns:a16="http://schemas.microsoft.com/office/drawing/2014/main" id="{74D6CBF9-603F-4A99-A079-E09E86A470A0}"/>
              </a:ext>
            </a:extLst>
          </p:cNvPr>
          <p:cNvGrpSpPr/>
          <p:nvPr/>
        </p:nvGrpSpPr>
        <p:grpSpPr>
          <a:xfrm>
            <a:off x="8688207" y="1066383"/>
            <a:ext cx="3713917" cy="2080282"/>
            <a:chOff x="8688207" y="1066383"/>
            <a:chExt cx="3713917" cy="2080282"/>
          </a:xfrm>
        </p:grpSpPr>
        <p:pic>
          <p:nvPicPr>
            <p:cNvPr id="11" name="Picture 10">
              <a:extLst>
                <a:ext uri="{FF2B5EF4-FFF2-40B4-BE49-F238E27FC236}">
                  <a16:creationId xmlns:a16="http://schemas.microsoft.com/office/drawing/2014/main" id="{F86A5F9B-2144-4791-A235-BF53FF646C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903183">
              <a:off x="8688207" y="1066383"/>
              <a:ext cx="3713917" cy="208028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0" name="TextBox 19">
              <a:extLst>
                <a:ext uri="{FF2B5EF4-FFF2-40B4-BE49-F238E27FC236}">
                  <a16:creationId xmlns:a16="http://schemas.microsoft.com/office/drawing/2014/main" id="{3E28835C-C256-4167-86FF-89EC13CB7ED3}"/>
                </a:ext>
              </a:extLst>
            </p:cNvPr>
            <p:cNvSpPr txBox="1"/>
            <p:nvPr/>
          </p:nvSpPr>
          <p:spPr>
            <a:xfrm>
              <a:off x="9771607" y="2767645"/>
              <a:ext cx="2247036" cy="246221"/>
            </a:xfrm>
            <a:prstGeom prst="rect">
              <a:avLst/>
            </a:prstGeom>
            <a:noFill/>
          </p:spPr>
          <p:txBody>
            <a:bodyPr wrap="square" rtlCol="0">
              <a:spAutoFit/>
            </a:bodyPr>
            <a:lstStyle/>
            <a:p>
              <a:pPr algn="ctr"/>
              <a:r>
                <a:rPr lang="en-US" sz="500" dirty="0">
                  <a:solidFill>
                    <a:schemeClr val="bg1"/>
                  </a:solidFill>
                </a:rPr>
                <a:t>https://upload.wikimedia.org/wikipedia/commons/thumb/0/0d/Snap-40.jpg/1024px-Snap-40.jpg</a:t>
              </a:r>
            </a:p>
          </p:txBody>
        </p:sp>
      </p:grpSp>
      <p:pic>
        <p:nvPicPr>
          <p:cNvPr id="26" name="Content Placeholder 5" descr="A large crowd of people&#10;&#10;Description automatically generated">
            <a:extLst>
              <a:ext uri="{FF2B5EF4-FFF2-40B4-BE49-F238E27FC236}">
                <a16:creationId xmlns:a16="http://schemas.microsoft.com/office/drawing/2014/main" id="{A3910418-C5B7-44CE-B5A9-3502A6430132}"/>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rot="19804405">
            <a:off x="-610916" y="264188"/>
            <a:ext cx="3013271" cy="20088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7" name="TextBox 26">
            <a:extLst>
              <a:ext uri="{FF2B5EF4-FFF2-40B4-BE49-F238E27FC236}">
                <a16:creationId xmlns:a16="http://schemas.microsoft.com/office/drawing/2014/main" id="{665BAB37-C767-440A-AF4F-C6F7EEE854C7}"/>
              </a:ext>
            </a:extLst>
          </p:cNvPr>
          <p:cNvSpPr txBox="1"/>
          <p:nvPr/>
        </p:nvSpPr>
        <p:spPr>
          <a:xfrm>
            <a:off x="-350072" y="1894635"/>
            <a:ext cx="1770184" cy="230832"/>
          </a:xfrm>
          <a:prstGeom prst="rect">
            <a:avLst/>
          </a:prstGeom>
          <a:noFill/>
        </p:spPr>
        <p:txBody>
          <a:bodyPr wrap="square" rtlCol="0">
            <a:spAutoFit/>
          </a:bodyPr>
          <a:lstStyle/>
          <a:p>
            <a:pPr algn="ctr"/>
            <a:r>
              <a:rPr lang="en-US" sz="300" dirty="0">
                <a:solidFill>
                  <a:schemeClr val="bg1"/>
                </a:solidFill>
              </a:rPr>
              <a:t>https://www.popsci.com/resizer/1aVMfUry5RUXEPdfm0vApgR5lLk=/600x400/arc-anglerfish-arc2-prod-bonnier.s3.amazonaws.com/public/WEMMIBBKOF2J3US257RKWIUSLM.jpg</a:t>
            </a:r>
            <a:endParaRPr lang="en-US" sz="1050" dirty="0"/>
          </a:p>
        </p:txBody>
      </p:sp>
    </p:spTree>
    <p:extLst>
      <p:ext uri="{BB962C8B-B14F-4D97-AF65-F5344CB8AC3E}">
        <p14:creationId xmlns:p14="http://schemas.microsoft.com/office/powerpoint/2010/main" val="174865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8BD91A-9A14-4E64-914D-524F1FBBDE21}"/>
              </a:ext>
            </a:extLst>
          </p:cNvPr>
          <p:cNvSpPr>
            <a:spLocks noGrp="1"/>
          </p:cNvSpPr>
          <p:nvPr>
            <p:ph type="sldNum" sz="quarter" idx="12"/>
          </p:nvPr>
        </p:nvSpPr>
        <p:spPr/>
        <p:txBody>
          <a:bodyPr/>
          <a:lstStyle/>
          <a:p>
            <a:fld id="{3A98EE3D-8CD1-4C3F-BD1C-C98C9596463C}" type="slidenum">
              <a:rPr lang="en-US" smtClean="0"/>
              <a:t>13</a:t>
            </a:fld>
            <a:endParaRPr lang="en-US" dirty="0"/>
          </a:p>
        </p:txBody>
      </p:sp>
      <p:grpSp>
        <p:nvGrpSpPr>
          <p:cNvPr id="4" name="Group 3">
            <a:extLst>
              <a:ext uri="{FF2B5EF4-FFF2-40B4-BE49-F238E27FC236}">
                <a16:creationId xmlns:a16="http://schemas.microsoft.com/office/drawing/2014/main" id="{550AE006-AE9E-46A2-94F0-4D0076A7D599}"/>
              </a:ext>
            </a:extLst>
          </p:cNvPr>
          <p:cNvGrpSpPr/>
          <p:nvPr/>
        </p:nvGrpSpPr>
        <p:grpSpPr>
          <a:xfrm>
            <a:off x="0" y="-1"/>
            <a:ext cx="12191999" cy="6920750"/>
            <a:chOff x="116253" y="1705082"/>
            <a:chExt cx="4231759" cy="2442742"/>
          </a:xfrm>
        </p:grpSpPr>
        <p:pic>
          <p:nvPicPr>
            <p:cNvPr id="14" name="Picture 13">
              <a:extLst>
                <a:ext uri="{FF2B5EF4-FFF2-40B4-BE49-F238E27FC236}">
                  <a16:creationId xmlns:a16="http://schemas.microsoft.com/office/drawing/2014/main" id="{6E89A1DC-E9E3-4D4E-ADFE-99FB00A5D6FB}"/>
                </a:ext>
              </a:extLst>
            </p:cNvPr>
            <p:cNvPicPr>
              <a:picLocks noChangeAspect="1"/>
            </p:cNvPicPr>
            <p:nvPr/>
          </p:nvPicPr>
          <p:blipFill rotWithShape="1">
            <a:blip r:embed="rId3"/>
            <a:srcRect l="57558" t="25467" r="7732" b="38915"/>
            <a:stretch/>
          </p:blipFill>
          <p:spPr>
            <a:xfrm>
              <a:off x="116253" y="1705082"/>
              <a:ext cx="4231759" cy="2442742"/>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918E739C-E0EE-4561-8481-2F8E5ABA70C3}"/>
                </a:ext>
              </a:extLst>
            </p:cNvPr>
            <p:cNvSpPr txBox="1"/>
            <p:nvPr/>
          </p:nvSpPr>
          <p:spPr>
            <a:xfrm>
              <a:off x="680029" y="1744283"/>
              <a:ext cx="3233057" cy="130359"/>
            </a:xfrm>
            <a:prstGeom prst="rect">
              <a:avLst/>
            </a:prstGeom>
            <a:noFill/>
          </p:spPr>
          <p:txBody>
            <a:bodyPr wrap="square" rtlCol="0">
              <a:spAutoFit/>
            </a:bodyPr>
            <a:lstStyle/>
            <a:p>
              <a:pPr algn="ctr"/>
              <a:r>
                <a:rPr lang="en-US" dirty="0">
                  <a:solidFill>
                    <a:schemeClr val="bg1"/>
                  </a:solidFill>
                  <a:latin typeface="Baskerville Old Face" panose="02020602080505020303" pitchFamily="18" charset="0"/>
                </a:rPr>
                <a:t>(</a:t>
              </a:r>
              <a:r>
                <a:rPr lang="en-US" dirty="0" err="1">
                  <a:solidFill>
                    <a:schemeClr val="bg1"/>
                  </a:solidFill>
                  <a:latin typeface="Baskerville Old Face" panose="02020602080505020303" pitchFamily="18" charset="0"/>
                </a:rPr>
                <a:t>Valentić</a:t>
              </a:r>
              <a:r>
                <a:rPr lang="en-US" dirty="0">
                  <a:solidFill>
                    <a:schemeClr val="bg1"/>
                  </a:solidFill>
                  <a:latin typeface="Baskerville Old Face" panose="02020602080505020303" pitchFamily="18" charset="0"/>
                </a:rPr>
                <a:t>, 2018, p. 28)</a:t>
              </a:r>
            </a:p>
          </p:txBody>
        </p:sp>
      </p:grpSp>
    </p:spTree>
    <p:extLst>
      <p:ext uri="{BB962C8B-B14F-4D97-AF65-F5344CB8AC3E}">
        <p14:creationId xmlns:p14="http://schemas.microsoft.com/office/powerpoint/2010/main" val="1611483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79ACC2-F82E-4E4B-9E83-98C88778B0D5}"/>
              </a:ext>
            </a:extLst>
          </p:cNvPr>
          <p:cNvSpPr>
            <a:spLocks noGrp="1"/>
          </p:cNvSpPr>
          <p:nvPr>
            <p:ph type="sldNum" sz="quarter" idx="12"/>
          </p:nvPr>
        </p:nvSpPr>
        <p:spPr/>
        <p:txBody>
          <a:bodyPr/>
          <a:lstStyle/>
          <a:p>
            <a:fld id="{3A98EE3D-8CD1-4C3F-BD1C-C98C9596463C}" type="slidenum">
              <a:rPr lang="en-US" smtClean="0"/>
              <a:t>14</a:t>
            </a:fld>
            <a:endParaRPr lang="en-US" dirty="0"/>
          </a:p>
        </p:txBody>
      </p:sp>
      <p:grpSp>
        <p:nvGrpSpPr>
          <p:cNvPr id="5" name="Group 4">
            <a:extLst>
              <a:ext uri="{FF2B5EF4-FFF2-40B4-BE49-F238E27FC236}">
                <a16:creationId xmlns:a16="http://schemas.microsoft.com/office/drawing/2014/main" id="{5AA5BBAB-376B-4AEE-A6CD-738756A89B05}"/>
              </a:ext>
            </a:extLst>
          </p:cNvPr>
          <p:cNvGrpSpPr/>
          <p:nvPr/>
        </p:nvGrpSpPr>
        <p:grpSpPr>
          <a:xfrm>
            <a:off x="0" y="821"/>
            <a:ext cx="12192000" cy="6844760"/>
            <a:chOff x="3654415" y="2400170"/>
            <a:chExt cx="4313895" cy="2688179"/>
          </a:xfrm>
        </p:grpSpPr>
        <p:pic>
          <p:nvPicPr>
            <p:cNvPr id="6" name="Picture 5">
              <a:extLst>
                <a:ext uri="{FF2B5EF4-FFF2-40B4-BE49-F238E27FC236}">
                  <a16:creationId xmlns:a16="http://schemas.microsoft.com/office/drawing/2014/main" id="{148A4267-D292-42C6-AC53-4D2DE9FDBE1B}"/>
                </a:ext>
              </a:extLst>
            </p:cNvPr>
            <p:cNvPicPr>
              <a:picLocks noChangeAspect="1"/>
            </p:cNvPicPr>
            <p:nvPr/>
          </p:nvPicPr>
          <p:blipFill rotWithShape="1">
            <a:blip r:embed="rId3"/>
            <a:srcRect l="32093" t="10613" r="33198" b="56189"/>
            <a:stretch/>
          </p:blipFill>
          <p:spPr>
            <a:xfrm>
              <a:off x="3654415" y="2400170"/>
              <a:ext cx="4313895" cy="268817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59BAFDA-6BAA-4757-8542-9C155A89B352}"/>
                </a:ext>
              </a:extLst>
            </p:cNvPr>
            <p:cNvSpPr txBox="1"/>
            <p:nvPr/>
          </p:nvSpPr>
          <p:spPr>
            <a:xfrm>
              <a:off x="4232687" y="2448157"/>
              <a:ext cx="3233057" cy="369332"/>
            </a:xfrm>
            <a:prstGeom prst="rect">
              <a:avLst/>
            </a:prstGeom>
            <a:noFill/>
          </p:spPr>
          <p:txBody>
            <a:bodyPr wrap="square" rtlCol="0">
              <a:spAutoFit/>
            </a:bodyPr>
            <a:lstStyle/>
            <a:p>
              <a:pPr algn="ctr"/>
              <a:r>
                <a:rPr lang="en-US" dirty="0">
                  <a:solidFill>
                    <a:schemeClr val="bg1"/>
                  </a:solidFill>
                  <a:latin typeface="Baskerville Old Face" panose="02020602080505020303" pitchFamily="18" charset="0"/>
                </a:rPr>
                <a:t>(</a:t>
              </a:r>
              <a:r>
                <a:rPr lang="en-US" dirty="0" err="1">
                  <a:solidFill>
                    <a:schemeClr val="bg1"/>
                  </a:solidFill>
                  <a:latin typeface="Baskerville Old Face" panose="02020602080505020303" pitchFamily="18" charset="0"/>
                </a:rPr>
                <a:t>Valentić</a:t>
              </a:r>
              <a:r>
                <a:rPr lang="en-US" dirty="0">
                  <a:solidFill>
                    <a:schemeClr val="bg1"/>
                  </a:solidFill>
                  <a:latin typeface="Baskerville Old Face" panose="02020602080505020303" pitchFamily="18" charset="0"/>
                </a:rPr>
                <a:t>, 2018, p. 29)</a:t>
              </a:r>
            </a:p>
          </p:txBody>
        </p:sp>
      </p:grpSp>
    </p:spTree>
    <p:extLst>
      <p:ext uri="{BB962C8B-B14F-4D97-AF65-F5344CB8AC3E}">
        <p14:creationId xmlns:p14="http://schemas.microsoft.com/office/powerpoint/2010/main" val="2121244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F674EA-AF50-4C41-A4F5-074DD049FABE}"/>
              </a:ext>
            </a:extLst>
          </p:cNvPr>
          <p:cNvSpPr>
            <a:spLocks noGrp="1"/>
          </p:cNvSpPr>
          <p:nvPr>
            <p:ph type="sldNum" sz="quarter" idx="12"/>
          </p:nvPr>
        </p:nvSpPr>
        <p:spPr/>
        <p:txBody>
          <a:bodyPr/>
          <a:lstStyle/>
          <a:p>
            <a:fld id="{3A98EE3D-8CD1-4C3F-BD1C-C98C9596463C}" type="slidenum">
              <a:rPr lang="en-US" smtClean="0"/>
              <a:t>15</a:t>
            </a:fld>
            <a:endParaRPr lang="en-US" dirty="0"/>
          </a:p>
        </p:txBody>
      </p:sp>
      <p:grpSp>
        <p:nvGrpSpPr>
          <p:cNvPr id="5" name="Group 4">
            <a:extLst>
              <a:ext uri="{FF2B5EF4-FFF2-40B4-BE49-F238E27FC236}">
                <a16:creationId xmlns:a16="http://schemas.microsoft.com/office/drawing/2014/main" id="{44BFA4EC-92C1-4B4B-ADF4-A949113F2644}"/>
              </a:ext>
            </a:extLst>
          </p:cNvPr>
          <p:cNvGrpSpPr/>
          <p:nvPr/>
        </p:nvGrpSpPr>
        <p:grpSpPr>
          <a:xfrm>
            <a:off x="0" y="0"/>
            <a:ext cx="12192000" cy="6870422"/>
            <a:chOff x="7968310" y="3822807"/>
            <a:chExt cx="4107437" cy="2369411"/>
          </a:xfrm>
        </p:grpSpPr>
        <p:pic>
          <p:nvPicPr>
            <p:cNvPr id="6" name="Picture 5">
              <a:extLst>
                <a:ext uri="{FF2B5EF4-FFF2-40B4-BE49-F238E27FC236}">
                  <a16:creationId xmlns:a16="http://schemas.microsoft.com/office/drawing/2014/main" id="{718325D3-7A8F-48A2-A136-657EBDD8E7A1}"/>
                </a:ext>
              </a:extLst>
            </p:cNvPr>
            <p:cNvPicPr>
              <a:picLocks noChangeAspect="1"/>
            </p:cNvPicPr>
            <p:nvPr/>
          </p:nvPicPr>
          <p:blipFill rotWithShape="1">
            <a:blip r:embed="rId3"/>
            <a:srcRect l="61608" t="24022" r="4703" b="41429"/>
            <a:stretch/>
          </p:blipFill>
          <p:spPr>
            <a:xfrm>
              <a:off x="7968310" y="3822807"/>
              <a:ext cx="4107437" cy="236941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BD04DAC-0F25-49DD-B8DA-8F9FA6DBCAFF}"/>
                </a:ext>
              </a:extLst>
            </p:cNvPr>
            <p:cNvSpPr txBox="1"/>
            <p:nvPr/>
          </p:nvSpPr>
          <p:spPr>
            <a:xfrm>
              <a:off x="8405500" y="3822807"/>
              <a:ext cx="3233057" cy="143328"/>
            </a:xfrm>
            <a:prstGeom prst="rect">
              <a:avLst/>
            </a:prstGeom>
            <a:noFill/>
          </p:spPr>
          <p:txBody>
            <a:bodyPr wrap="square" rtlCol="0">
              <a:spAutoFit/>
            </a:bodyPr>
            <a:lstStyle/>
            <a:p>
              <a:pPr algn="ctr"/>
              <a:r>
                <a:rPr lang="en-US" dirty="0">
                  <a:solidFill>
                    <a:schemeClr val="bg1"/>
                  </a:solidFill>
                  <a:latin typeface="Baskerville Old Face" panose="02020602080505020303" pitchFamily="18" charset="0"/>
                </a:rPr>
                <a:t>(</a:t>
              </a:r>
              <a:r>
                <a:rPr lang="en-US" dirty="0" err="1">
                  <a:solidFill>
                    <a:schemeClr val="bg1"/>
                  </a:solidFill>
                  <a:latin typeface="Baskerville Old Face" panose="02020602080505020303" pitchFamily="18" charset="0"/>
                </a:rPr>
                <a:t>Valentić</a:t>
              </a:r>
              <a:r>
                <a:rPr lang="en-US" dirty="0">
                  <a:solidFill>
                    <a:schemeClr val="bg1"/>
                  </a:solidFill>
                  <a:latin typeface="Baskerville Old Face" panose="02020602080505020303" pitchFamily="18" charset="0"/>
                </a:rPr>
                <a:t>, 2018, p. 42)</a:t>
              </a:r>
            </a:p>
          </p:txBody>
        </p:sp>
      </p:grpSp>
    </p:spTree>
    <p:extLst>
      <p:ext uri="{BB962C8B-B14F-4D97-AF65-F5344CB8AC3E}">
        <p14:creationId xmlns:p14="http://schemas.microsoft.com/office/powerpoint/2010/main" val="4074742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5C2FA1-75DF-4EC2-AFDC-4839D770CB51}"/>
              </a:ext>
            </a:extLst>
          </p:cNvPr>
          <p:cNvSpPr>
            <a:spLocks noGrp="1"/>
          </p:cNvSpPr>
          <p:nvPr>
            <p:ph type="title"/>
          </p:nvPr>
        </p:nvSpPr>
        <p:spPr/>
        <p:txBody>
          <a:bodyPr>
            <a:noAutofit/>
          </a:bodyPr>
          <a:lstStyle/>
          <a:p>
            <a:pPr lvl="0"/>
            <a:r>
              <a:rPr lang="en-US" sz="2400" dirty="0">
                <a:latin typeface="Baskerville Old Face" panose="02020602080505020303" pitchFamily="18" charset="0"/>
              </a:rPr>
              <a:t>Robert </a:t>
            </a:r>
            <a:r>
              <a:rPr lang="en-US" sz="2400" dirty="0" err="1">
                <a:latin typeface="Baskerville Old Face" panose="02020602080505020303" pitchFamily="18" charset="0"/>
              </a:rPr>
              <a:t>DiFilippo</a:t>
            </a:r>
            <a:r>
              <a:rPr lang="en-US" sz="2400" dirty="0">
                <a:latin typeface="Baskerville Old Face" panose="02020602080505020303" pitchFamily="18" charset="0"/>
              </a:rPr>
              <a:t> (United Kingdom)</a:t>
            </a:r>
            <a:br>
              <a:rPr lang="en-US" sz="2400" dirty="0">
                <a:latin typeface="Baskerville Old Face" panose="02020602080505020303" pitchFamily="18" charset="0"/>
              </a:rPr>
            </a:br>
            <a:r>
              <a:rPr lang="en-US" sz="2400" b="1" i="1" dirty="0">
                <a:solidFill>
                  <a:schemeClr val="accent1"/>
                </a:solidFill>
                <a:latin typeface="Baskerville Old Face" panose="02020602080505020303" pitchFamily="18" charset="0"/>
              </a:rPr>
              <a:t>“Monitoring and methods to assess the groundwater quality degradation risk in karstic island aquifers (</a:t>
            </a:r>
            <a:r>
              <a:rPr lang="en-US" sz="2400" b="1" i="1" dirty="0" err="1">
                <a:solidFill>
                  <a:schemeClr val="accent1"/>
                </a:solidFill>
                <a:latin typeface="Baskerville Old Face" panose="02020602080505020303" pitchFamily="18" charset="0"/>
              </a:rPr>
              <a:t>Bantayan</a:t>
            </a:r>
            <a:r>
              <a:rPr lang="en-US" sz="2400" b="1" i="1" dirty="0">
                <a:solidFill>
                  <a:schemeClr val="accent1"/>
                </a:solidFill>
                <a:latin typeface="Baskerville Old Face" panose="02020602080505020303" pitchFamily="18" charset="0"/>
              </a:rPr>
              <a:t> Island, Cebu Province, Philippines)”</a:t>
            </a:r>
          </a:p>
        </p:txBody>
      </p:sp>
      <p:sp>
        <p:nvSpPr>
          <p:cNvPr id="6" name="Content Placeholder 2">
            <a:extLst>
              <a:ext uri="{FF2B5EF4-FFF2-40B4-BE49-F238E27FC236}">
                <a16:creationId xmlns:a16="http://schemas.microsoft.com/office/drawing/2014/main" id="{7693FA50-9418-48B0-BCC3-851B552DC473}"/>
              </a:ext>
            </a:extLst>
          </p:cNvPr>
          <p:cNvSpPr>
            <a:spLocks noGrp="1"/>
          </p:cNvSpPr>
          <p:nvPr>
            <p:ph idx="1"/>
          </p:nvPr>
        </p:nvSpPr>
        <p:spPr>
          <a:xfrm>
            <a:off x="1097279" y="1845733"/>
            <a:ext cx="10115204" cy="4424437"/>
          </a:xfrm>
        </p:spPr>
        <p:txBody>
          <a:bodyPr>
            <a:normAutofit/>
          </a:bodyPr>
          <a:lstStyle/>
          <a:p>
            <a:pPr marL="571500" indent="-400050">
              <a:buFont typeface="Arial" panose="020B0604020202020204" pitchFamily="34" charset="0"/>
              <a:buChar char="•"/>
            </a:pPr>
            <a:r>
              <a:rPr lang="en-US" sz="2800" dirty="0">
                <a:latin typeface="Baskerville Old Face" panose="02020602080505020303" pitchFamily="18" charset="0"/>
              </a:rPr>
              <a:t>Effects of salt-water intrusion and mismanagement of karst resources</a:t>
            </a:r>
          </a:p>
          <a:p>
            <a:pPr marL="571500" indent="-400050">
              <a:buFont typeface="Arial" panose="020B0604020202020204" pitchFamily="34" charset="0"/>
              <a:buChar char="•"/>
            </a:pPr>
            <a:r>
              <a:rPr lang="en-US" sz="2800" dirty="0">
                <a:latin typeface="Baskerville Old Face" panose="02020602080505020303" pitchFamily="18" charset="0"/>
              </a:rPr>
              <a:t>Results</a:t>
            </a:r>
          </a:p>
          <a:p>
            <a:pPr marL="914400" lvl="1" indent="-400050">
              <a:buFont typeface="Wingdings" panose="05000000000000000000" pitchFamily="2" charset="2"/>
              <a:buChar char="v"/>
            </a:pPr>
            <a:r>
              <a:rPr lang="en-US" sz="2400" dirty="0">
                <a:latin typeface="Baskerville Old Face" panose="02020602080505020303" pitchFamily="18" charset="0"/>
              </a:rPr>
              <a:t>Some wells reaching 15-20m into lens while hand-dug wells (deepest of 58m) reached a meter</a:t>
            </a:r>
          </a:p>
          <a:p>
            <a:pPr marL="914400" lvl="1" indent="-400050">
              <a:buFont typeface="Wingdings" panose="05000000000000000000" pitchFamily="2" charset="2"/>
              <a:buChar char="v"/>
            </a:pPr>
            <a:r>
              <a:rPr lang="en-US" sz="2400" dirty="0">
                <a:latin typeface="Baskerville Old Face" panose="02020602080505020303" pitchFamily="18" charset="0"/>
              </a:rPr>
              <a:t>Water quality analysis</a:t>
            </a:r>
          </a:p>
          <a:p>
            <a:pPr marL="914400" lvl="1" indent="-400050">
              <a:buFont typeface="Wingdings" panose="05000000000000000000" pitchFamily="2" charset="2"/>
              <a:buChar char="v"/>
            </a:pPr>
            <a:r>
              <a:rPr lang="en-US" sz="2400" dirty="0">
                <a:latin typeface="Baskerville Old Face" panose="02020602080505020303" pitchFamily="18" charset="0"/>
              </a:rPr>
              <a:t>Seasonal water movement/mechanism fluctuations</a:t>
            </a:r>
          </a:p>
        </p:txBody>
      </p:sp>
      <p:sp>
        <p:nvSpPr>
          <p:cNvPr id="17" name="Slide Number Placeholder 16">
            <a:extLst>
              <a:ext uri="{FF2B5EF4-FFF2-40B4-BE49-F238E27FC236}">
                <a16:creationId xmlns:a16="http://schemas.microsoft.com/office/drawing/2014/main" id="{BCD2B538-A283-4F9C-AE1E-1E1DDE76E43F}"/>
              </a:ext>
            </a:extLst>
          </p:cNvPr>
          <p:cNvSpPr>
            <a:spLocks noGrp="1"/>
          </p:cNvSpPr>
          <p:nvPr>
            <p:ph type="sldNum" sz="quarter" idx="12"/>
          </p:nvPr>
        </p:nvSpPr>
        <p:spPr/>
        <p:txBody>
          <a:bodyPr/>
          <a:lstStyle/>
          <a:p>
            <a:fld id="{3A98EE3D-8CD1-4C3F-BD1C-C98C9596463C}" type="slidenum">
              <a:rPr lang="en-US" smtClean="0"/>
              <a:t>16</a:t>
            </a:fld>
            <a:endParaRPr lang="en-US" dirty="0"/>
          </a:p>
        </p:txBody>
      </p:sp>
      <p:pic>
        <p:nvPicPr>
          <p:cNvPr id="2" name="Picture 1">
            <a:hlinkClick r:id="rId3"/>
            <a:extLst>
              <a:ext uri="{FF2B5EF4-FFF2-40B4-BE49-F238E27FC236}">
                <a16:creationId xmlns:a16="http://schemas.microsoft.com/office/drawing/2014/main" id="{1C809767-970C-43F8-B2FC-CCDB352612B5}"/>
              </a:ext>
            </a:extLst>
          </p:cNvPr>
          <p:cNvPicPr>
            <a:picLocks noChangeAspect="1"/>
          </p:cNvPicPr>
          <p:nvPr/>
        </p:nvPicPr>
        <p:blipFill rotWithShape="1">
          <a:blip r:embed="rId4"/>
          <a:srcRect l="34054" t="14228" r="35197" b="69202"/>
          <a:stretch/>
        </p:blipFill>
        <p:spPr>
          <a:xfrm>
            <a:off x="6096000" y="5294740"/>
            <a:ext cx="5938313" cy="140276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1D019E04-32B3-49F5-A161-B0D4088C1E30}"/>
              </a:ext>
            </a:extLst>
          </p:cNvPr>
          <p:cNvSpPr txBox="1"/>
          <p:nvPr/>
        </p:nvSpPr>
        <p:spPr>
          <a:xfrm>
            <a:off x="9154420" y="6328174"/>
            <a:ext cx="3620672" cy="369332"/>
          </a:xfrm>
          <a:prstGeom prst="rect">
            <a:avLst/>
          </a:prstGeom>
          <a:noFill/>
        </p:spPr>
        <p:txBody>
          <a:bodyPr wrap="square" rtlCol="0">
            <a:spAutoFit/>
          </a:bodyPr>
          <a:lstStyle/>
          <a:p>
            <a:pPr algn="ctr"/>
            <a:r>
              <a:rPr lang="en-US" b="1" dirty="0">
                <a:solidFill>
                  <a:schemeClr val="bg1"/>
                </a:solidFill>
                <a:highlight>
                  <a:srgbClr val="00FFFF"/>
                </a:highlight>
              </a:rPr>
              <a:t>[ Interactive link ]</a:t>
            </a:r>
          </a:p>
        </p:txBody>
      </p:sp>
    </p:spTree>
    <p:extLst>
      <p:ext uri="{BB962C8B-B14F-4D97-AF65-F5344CB8AC3E}">
        <p14:creationId xmlns:p14="http://schemas.microsoft.com/office/powerpoint/2010/main" val="254776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2567-E89B-4B14-BA16-3BBCEDF4E197}"/>
              </a:ext>
            </a:extLst>
          </p:cNvPr>
          <p:cNvSpPr>
            <a:spLocks noGrp="1"/>
          </p:cNvSpPr>
          <p:nvPr>
            <p:ph type="sldNum" sz="quarter" idx="12"/>
          </p:nvPr>
        </p:nvSpPr>
        <p:spPr/>
        <p:txBody>
          <a:bodyPr/>
          <a:lstStyle/>
          <a:p>
            <a:fld id="{3A98EE3D-8CD1-4C3F-BD1C-C98C9596463C}" type="slidenum">
              <a:rPr lang="en-US" smtClean="0"/>
              <a:t>17</a:t>
            </a:fld>
            <a:endParaRPr lang="en-US" dirty="0"/>
          </a:p>
        </p:txBody>
      </p:sp>
      <p:grpSp>
        <p:nvGrpSpPr>
          <p:cNvPr id="7" name="Group 6">
            <a:extLst>
              <a:ext uri="{FF2B5EF4-FFF2-40B4-BE49-F238E27FC236}">
                <a16:creationId xmlns:a16="http://schemas.microsoft.com/office/drawing/2014/main" id="{F72606B0-4FEC-4575-B406-A0E49A8EEEDA}"/>
              </a:ext>
            </a:extLst>
          </p:cNvPr>
          <p:cNvGrpSpPr/>
          <p:nvPr/>
        </p:nvGrpSpPr>
        <p:grpSpPr>
          <a:xfrm>
            <a:off x="1" y="0"/>
            <a:ext cx="12192000" cy="6858000"/>
            <a:chOff x="2886075" y="1352550"/>
            <a:chExt cx="6419850" cy="4972498"/>
          </a:xfrm>
        </p:grpSpPr>
        <p:pic>
          <p:nvPicPr>
            <p:cNvPr id="5" name="Picture 4">
              <a:extLst>
                <a:ext uri="{FF2B5EF4-FFF2-40B4-BE49-F238E27FC236}">
                  <a16:creationId xmlns:a16="http://schemas.microsoft.com/office/drawing/2014/main" id="{8500F8C7-68F2-45E1-B004-94F0C95F16C3}"/>
                </a:ext>
              </a:extLst>
            </p:cNvPr>
            <p:cNvPicPr>
              <a:picLocks noChangeAspect="1"/>
            </p:cNvPicPr>
            <p:nvPr/>
          </p:nvPicPr>
          <p:blipFill rotWithShape="1">
            <a:blip r:embed="rId3"/>
            <a:srcRect l="22343" t="19722" r="25000" b="11666"/>
            <a:stretch/>
          </p:blipFill>
          <p:spPr>
            <a:xfrm>
              <a:off x="2886075" y="1352550"/>
              <a:ext cx="6419850" cy="4972498"/>
            </a:xfrm>
            <a:prstGeom prst="rect">
              <a:avLst/>
            </a:prstGeom>
          </p:spPr>
        </p:pic>
        <p:sp>
          <p:nvSpPr>
            <p:cNvPr id="6" name="TextBox 5">
              <a:extLst>
                <a:ext uri="{FF2B5EF4-FFF2-40B4-BE49-F238E27FC236}">
                  <a16:creationId xmlns:a16="http://schemas.microsoft.com/office/drawing/2014/main" id="{30869B02-2FAD-493F-B92A-81815A6396B8}"/>
                </a:ext>
              </a:extLst>
            </p:cNvPr>
            <p:cNvSpPr txBox="1"/>
            <p:nvPr/>
          </p:nvSpPr>
          <p:spPr>
            <a:xfrm>
              <a:off x="3490623" y="6010204"/>
              <a:ext cx="5657850" cy="200842"/>
            </a:xfrm>
            <a:prstGeom prst="rect">
              <a:avLst/>
            </a:prstGeom>
            <a:noFill/>
          </p:spPr>
          <p:txBody>
            <a:bodyPr wrap="square" rtlCol="0">
              <a:spAutoFit/>
            </a:bodyPr>
            <a:lstStyle/>
            <a:p>
              <a:pPr algn="r"/>
              <a:r>
                <a:rPr lang="en-US" sz="1200" dirty="0" err="1">
                  <a:solidFill>
                    <a:schemeClr val="bg1"/>
                  </a:solidFill>
                  <a:latin typeface="Baskerville Old Face" panose="02020602080505020303" pitchFamily="18" charset="0"/>
                </a:rPr>
                <a:t>DiFilippo</a:t>
              </a:r>
              <a:r>
                <a:rPr lang="en-US" sz="1200" dirty="0">
                  <a:solidFill>
                    <a:schemeClr val="bg1"/>
                  </a:solidFill>
                  <a:latin typeface="Baskerville Old Face" panose="02020602080505020303" pitchFamily="18" charset="0"/>
                </a:rPr>
                <a:t>, </a:t>
              </a:r>
              <a:r>
                <a:rPr lang="en-US" sz="1200" dirty="0" err="1">
                  <a:solidFill>
                    <a:schemeClr val="bg1"/>
                  </a:solidFill>
                  <a:latin typeface="Baskerville Old Face" panose="02020602080505020303" pitchFamily="18" charset="0"/>
                </a:rPr>
                <a:t>Smout</a:t>
              </a:r>
              <a:r>
                <a:rPr lang="en-US" sz="1200" dirty="0">
                  <a:solidFill>
                    <a:schemeClr val="bg1"/>
                  </a:solidFill>
                  <a:latin typeface="Baskerville Old Face" panose="02020602080505020303" pitchFamily="18" charset="0"/>
                </a:rPr>
                <a:t>, &amp; Bosher, 2018, p. 4)</a:t>
              </a:r>
            </a:p>
          </p:txBody>
        </p:sp>
      </p:grpSp>
    </p:spTree>
    <p:extLst>
      <p:ext uri="{BB962C8B-B14F-4D97-AF65-F5344CB8AC3E}">
        <p14:creationId xmlns:p14="http://schemas.microsoft.com/office/powerpoint/2010/main" val="1848520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57ED9-A2CB-41C7-8FCE-59D93D1DBBD1}"/>
              </a:ext>
            </a:extLst>
          </p:cNvPr>
          <p:cNvSpPr>
            <a:spLocks noGrp="1"/>
          </p:cNvSpPr>
          <p:nvPr>
            <p:ph type="sldNum" sz="quarter" idx="12"/>
          </p:nvPr>
        </p:nvSpPr>
        <p:spPr/>
        <p:txBody>
          <a:bodyPr/>
          <a:lstStyle/>
          <a:p>
            <a:fld id="{3A98EE3D-8CD1-4C3F-BD1C-C98C9596463C}" type="slidenum">
              <a:rPr lang="en-US" smtClean="0"/>
              <a:t>18</a:t>
            </a:fld>
            <a:endParaRPr lang="en-US" dirty="0"/>
          </a:p>
        </p:txBody>
      </p:sp>
      <p:grpSp>
        <p:nvGrpSpPr>
          <p:cNvPr id="7" name="Group 6">
            <a:extLst>
              <a:ext uri="{FF2B5EF4-FFF2-40B4-BE49-F238E27FC236}">
                <a16:creationId xmlns:a16="http://schemas.microsoft.com/office/drawing/2014/main" id="{708C3006-559D-4D76-9069-6A5D42565FEA}"/>
              </a:ext>
            </a:extLst>
          </p:cNvPr>
          <p:cNvGrpSpPr/>
          <p:nvPr/>
        </p:nvGrpSpPr>
        <p:grpSpPr>
          <a:xfrm>
            <a:off x="0" y="2"/>
            <a:ext cx="12248918" cy="6857998"/>
            <a:chOff x="1990725" y="1988457"/>
            <a:chExt cx="8210550" cy="3839937"/>
          </a:xfrm>
        </p:grpSpPr>
        <p:pic>
          <p:nvPicPr>
            <p:cNvPr id="5" name="Picture 4">
              <a:extLst>
                <a:ext uri="{FF2B5EF4-FFF2-40B4-BE49-F238E27FC236}">
                  <a16:creationId xmlns:a16="http://schemas.microsoft.com/office/drawing/2014/main" id="{DD4D32F3-8B57-44B9-867B-F902B43B3ACF}"/>
                </a:ext>
              </a:extLst>
            </p:cNvPr>
            <p:cNvPicPr>
              <a:picLocks noChangeAspect="1"/>
            </p:cNvPicPr>
            <p:nvPr/>
          </p:nvPicPr>
          <p:blipFill rotWithShape="1">
            <a:blip r:embed="rId3"/>
            <a:srcRect l="14531" t="28995" r="18125" b="15014"/>
            <a:stretch/>
          </p:blipFill>
          <p:spPr>
            <a:xfrm>
              <a:off x="1990725" y="1988457"/>
              <a:ext cx="8210550" cy="3839937"/>
            </a:xfrm>
            <a:prstGeom prst="rect">
              <a:avLst/>
            </a:prstGeom>
          </p:spPr>
        </p:pic>
        <p:sp>
          <p:nvSpPr>
            <p:cNvPr id="6" name="TextBox 5">
              <a:extLst>
                <a:ext uri="{FF2B5EF4-FFF2-40B4-BE49-F238E27FC236}">
                  <a16:creationId xmlns:a16="http://schemas.microsoft.com/office/drawing/2014/main" id="{A33E8CB5-2D1C-49CB-BCCC-E8589BD2A544}"/>
                </a:ext>
              </a:extLst>
            </p:cNvPr>
            <p:cNvSpPr txBox="1"/>
            <p:nvPr/>
          </p:nvSpPr>
          <p:spPr>
            <a:xfrm>
              <a:off x="3247999" y="5655147"/>
              <a:ext cx="5657850" cy="155098"/>
            </a:xfrm>
            <a:prstGeom prst="rect">
              <a:avLst/>
            </a:prstGeom>
            <a:noFill/>
          </p:spPr>
          <p:txBody>
            <a:bodyPr wrap="square" rtlCol="0">
              <a:spAutoFit/>
            </a:bodyPr>
            <a:lstStyle/>
            <a:p>
              <a:pPr algn="ctr"/>
              <a:r>
                <a:rPr lang="en-US" sz="1200" dirty="0">
                  <a:solidFill>
                    <a:schemeClr val="bg1"/>
                  </a:solidFill>
                  <a:latin typeface="Baskerville Old Face" panose="02020602080505020303" pitchFamily="18" charset="0"/>
                </a:rPr>
                <a:t>(</a:t>
              </a:r>
              <a:r>
                <a:rPr lang="en-US" sz="1200" dirty="0" err="1">
                  <a:solidFill>
                    <a:schemeClr val="bg1"/>
                  </a:solidFill>
                  <a:latin typeface="Baskerville Old Face" panose="02020602080505020303" pitchFamily="18" charset="0"/>
                </a:rPr>
                <a:t>DiFilippo</a:t>
              </a:r>
              <a:r>
                <a:rPr lang="en-US" sz="1200" dirty="0">
                  <a:solidFill>
                    <a:schemeClr val="bg1"/>
                  </a:solidFill>
                  <a:latin typeface="Baskerville Old Face" panose="02020602080505020303" pitchFamily="18" charset="0"/>
                </a:rPr>
                <a:t>, </a:t>
              </a:r>
              <a:r>
                <a:rPr lang="en-US" sz="1200" dirty="0" err="1">
                  <a:solidFill>
                    <a:schemeClr val="bg1"/>
                  </a:solidFill>
                  <a:latin typeface="Baskerville Old Face" panose="02020602080505020303" pitchFamily="18" charset="0"/>
                </a:rPr>
                <a:t>Smout</a:t>
              </a:r>
              <a:r>
                <a:rPr lang="en-US" sz="1200" dirty="0">
                  <a:solidFill>
                    <a:schemeClr val="bg1"/>
                  </a:solidFill>
                  <a:latin typeface="Baskerville Old Face" panose="02020602080505020303" pitchFamily="18" charset="0"/>
                </a:rPr>
                <a:t>, &amp; Bosher, 2018, p. 3)</a:t>
              </a:r>
            </a:p>
          </p:txBody>
        </p:sp>
      </p:grpSp>
    </p:spTree>
    <p:extLst>
      <p:ext uri="{BB962C8B-B14F-4D97-AF65-F5344CB8AC3E}">
        <p14:creationId xmlns:p14="http://schemas.microsoft.com/office/powerpoint/2010/main" val="3994920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6B6753-C687-4C05-9BE7-96FBFE5E8B7A}"/>
              </a:ext>
            </a:extLst>
          </p:cNvPr>
          <p:cNvSpPr>
            <a:spLocks noGrp="1"/>
          </p:cNvSpPr>
          <p:nvPr>
            <p:ph type="sldNum" sz="quarter" idx="12"/>
          </p:nvPr>
        </p:nvSpPr>
        <p:spPr/>
        <p:txBody>
          <a:bodyPr/>
          <a:lstStyle/>
          <a:p>
            <a:fld id="{3A98EE3D-8CD1-4C3F-BD1C-C98C9596463C}" type="slidenum">
              <a:rPr lang="en-US" smtClean="0"/>
              <a:t>19</a:t>
            </a:fld>
            <a:endParaRPr lang="en-US" dirty="0"/>
          </a:p>
        </p:txBody>
      </p:sp>
      <p:pic>
        <p:nvPicPr>
          <p:cNvPr id="5" name="Picture 4">
            <a:extLst>
              <a:ext uri="{FF2B5EF4-FFF2-40B4-BE49-F238E27FC236}">
                <a16:creationId xmlns:a16="http://schemas.microsoft.com/office/drawing/2014/main" id="{736541D3-9D2D-4843-867E-891A3E5DCD27}"/>
              </a:ext>
            </a:extLst>
          </p:cNvPr>
          <p:cNvPicPr>
            <a:picLocks noChangeAspect="1"/>
          </p:cNvPicPr>
          <p:nvPr/>
        </p:nvPicPr>
        <p:blipFill rotWithShape="1">
          <a:blip r:embed="rId3"/>
          <a:srcRect l="25875" t="22443" r="19874" b="20667"/>
          <a:stretch/>
        </p:blipFill>
        <p:spPr>
          <a:xfrm>
            <a:off x="0" y="-1"/>
            <a:ext cx="12192000" cy="6867973"/>
          </a:xfrm>
          <a:prstGeom prst="rect">
            <a:avLst/>
          </a:prstGeom>
        </p:spPr>
      </p:pic>
    </p:spTree>
    <p:extLst>
      <p:ext uri="{BB962C8B-B14F-4D97-AF65-F5344CB8AC3E}">
        <p14:creationId xmlns:p14="http://schemas.microsoft.com/office/powerpoint/2010/main" val="1662767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5D9B5B-BA6C-43E8-9B50-4B2FC9DEBDFA}"/>
              </a:ext>
            </a:extLst>
          </p:cNvPr>
          <p:cNvSpPr>
            <a:spLocks noGrp="1"/>
          </p:cNvSpPr>
          <p:nvPr>
            <p:ph type="title"/>
          </p:nvPr>
        </p:nvSpPr>
        <p:spPr/>
        <p:txBody>
          <a:bodyPr/>
          <a:lstStyle/>
          <a:p>
            <a:r>
              <a:rPr lang="en-US" dirty="0">
                <a:latin typeface="Baskerville Old Face" panose="02020602080505020303" pitchFamily="18" charset="0"/>
              </a:rPr>
              <a:t>Outline – Session 3</a:t>
            </a:r>
          </a:p>
        </p:txBody>
      </p:sp>
      <p:sp>
        <p:nvSpPr>
          <p:cNvPr id="8" name="Content Placeholder 2">
            <a:extLst>
              <a:ext uri="{FF2B5EF4-FFF2-40B4-BE49-F238E27FC236}">
                <a16:creationId xmlns:a16="http://schemas.microsoft.com/office/drawing/2014/main" id="{119618DA-A76C-411B-8C52-81F2FAB85335}"/>
              </a:ext>
            </a:extLst>
          </p:cNvPr>
          <p:cNvSpPr>
            <a:spLocks noGrp="1"/>
          </p:cNvSpPr>
          <p:nvPr>
            <p:ph idx="1"/>
          </p:nvPr>
        </p:nvSpPr>
        <p:spPr>
          <a:xfrm>
            <a:off x="849086" y="1845733"/>
            <a:ext cx="10972800" cy="4716538"/>
          </a:xfrm>
        </p:spPr>
        <p:txBody>
          <a:bodyPr>
            <a:normAutofit fontScale="92500" lnSpcReduction="10000"/>
          </a:bodyPr>
          <a:lstStyle/>
          <a:p>
            <a:pPr marL="407988" indent="-407988">
              <a:lnSpc>
                <a:spcPct val="110000"/>
              </a:lnSpc>
              <a:spcBef>
                <a:spcPts val="0"/>
              </a:spcBef>
              <a:spcAft>
                <a:spcPts val="0"/>
              </a:spcAft>
              <a:buFont typeface="Arial" panose="020B0604020202020204" pitchFamily="34" charset="0"/>
              <a:buChar char="•"/>
            </a:pPr>
            <a:r>
              <a:rPr lang="en-US" sz="2400" dirty="0">
                <a:latin typeface="Baskerville Old Face" panose="02020602080505020303" pitchFamily="18" charset="0"/>
              </a:rPr>
              <a:t>From monitoring to management of karst groundwater resources </a:t>
            </a:r>
          </a:p>
          <a:p>
            <a:pPr marL="0" indent="0">
              <a:lnSpc>
                <a:spcPct val="110000"/>
              </a:lnSpc>
              <a:spcBef>
                <a:spcPts val="0"/>
              </a:spcBef>
              <a:spcAft>
                <a:spcPts val="0"/>
              </a:spcAft>
              <a:buNone/>
            </a:pPr>
            <a:endParaRPr lang="en-US" sz="2400" dirty="0">
              <a:latin typeface="Baskerville Old Face" panose="02020602080505020303" pitchFamily="18" charset="0"/>
            </a:endParaRPr>
          </a:p>
          <a:p>
            <a:pPr marL="407988" indent="-407988">
              <a:lnSpc>
                <a:spcPct val="110000"/>
              </a:lnSpc>
              <a:spcBef>
                <a:spcPts val="0"/>
              </a:spcBef>
              <a:spcAft>
                <a:spcPts val="0"/>
              </a:spcAft>
              <a:buFont typeface="Arial" panose="020B0604020202020204" pitchFamily="34" charset="0"/>
              <a:buChar char="•"/>
            </a:pPr>
            <a:r>
              <a:rPr lang="en-US" sz="2400" dirty="0">
                <a:latin typeface="Baskerville Old Face" panose="02020602080505020303" pitchFamily="18" charset="0"/>
              </a:rPr>
              <a:t>Natural attenuation of pollution in karst – a geochemical, chemical and microbial investigation in the Carpathian Mts., Romania </a:t>
            </a:r>
          </a:p>
          <a:p>
            <a:pPr marL="0" indent="0">
              <a:lnSpc>
                <a:spcPct val="110000"/>
              </a:lnSpc>
              <a:spcBef>
                <a:spcPts val="0"/>
              </a:spcBef>
              <a:spcAft>
                <a:spcPts val="0"/>
              </a:spcAft>
              <a:buNone/>
              <a:tabLst>
                <a:tab pos="1709738" algn="l"/>
              </a:tabLst>
            </a:pPr>
            <a:r>
              <a:rPr lang="en-US" sz="2400" dirty="0">
                <a:latin typeface="Baskerville Old Face" panose="02020602080505020303" pitchFamily="18" charset="0"/>
              </a:rPr>
              <a:t>	</a:t>
            </a:r>
          </a:p>
          <a:p>
            <a:pPr marL="407988" indent="-407988">
              <a:lnSpc>
                <a:spcPct val="110000"/>
              </a:lnSpc>
              <a:spcBef>
                <a:spcPts val="0"/>
              </a:spcBef>
              <a:spcAft>
                <a:spcPts val="0"/>
              </a:spcAft>
              <a:buFont typeface="Arial" panose="020B0604020202020204" pitchFamily="34" charset="0"/>
              <a:buChar char="•"/>
            </a:pPr>
            <a:r>
              <a:rPr lang="en-US" sz="2400" dirty="0">
                <a:latin typeface="Baskerville Old Face" panose="02020602080505020303" pitchFamily="18" charset="0"/>
              </a:rPr>
              <a:t>Microplastic pollution in karst environment </a:t>
            </a:r>
          </a:p>
          <a:p>
            <a:pPr marL="0" indent="0">
              <a:lnSpc>
                <a:spcPct val="110000"/>
              </a:lnSpc>
              <a:spcBef>
                <a:spcPts val="0"/>
              </a:spcBef>
              <a:spcAft>
                <a:spcPts val="0"/>
              </a:spcAft>
              <a:buNone/>
            </a:pPr>
            <a:r>
              <a:rPr lang="en-US" sz="2400" dirty="0">
                <a:latin typeface="Baskerville Old Face" panose="02020602080505020303" pitchFamily="18" charset="0"/>
              </a:rPr>
              <a:t>	</a:t>
            </a:r>
          </a:p>
          <a:p>
            <a:pPr marL="407988" indent="-407988">
              <a:lnSpc>
                <a:spcPct val="110000"/>
              </a:lnSpc>
              <a:spcBef>
                <a:spcPts val="0"/>
              </a:spcBef>
              <a:spcAft>
                <a:spcPts val="0"/>
              </a:spcAft>
              <a:buFont typeface="Arial" panose="020B0604020202020204" pitchFamily="34" charset="0"/>
              <a:buChar char="•"/>
            </a:pPr>
            <a:r>
              <a:rPr lang="en-US" sz="2400" dirty="0">
                <a:latin typeface="Baskerville Old Face" panose="02020602080505020303" pitchFamily="18" charset="0"/>
              </a:rPr>
              <a:t>Monitoring and methods to assess the groundwater quality degradation risk in karstic island aquifers (</a:t>
            </a:r>
            <a:r>
              <a:rPr lang="en-US" sz="2400" dirty="0" err="1">
                <a:latin typeface="Baskerville Old Face" panose="02020602080505020303" pitchFamily="18" charset="0"/>
              </a:rPr>
              <a:t>Bantayan</a:t>
            </a:r>
            <a:r>
              <a:rPr lang="en-US" sz="2400" dirty="0">
                <a:latin typeface="Baskerville Old Face" panose="02020602080505020303" pitchFamily="18" charset="0"/>
              </a:rPr>
              <a:t> Island, Cebu Province, Philippines) </a:t>
            </a:r>
          </a:p>
          <a:p>
            <a:pPr marL="0" indent="0">
              <a:lnSpc>
                <a:spcPct val="110000"/>
              </a:lnSpc>
              <a:spcBef>
                <a:spcPts val="0"/>
              </a:spcBef>
              <a:spcAft>
                <a:spcPts val="0"/>
              </a:spcAft>
              <a:buNone/>
              <a:tabLst>
                <a:tab pos="1828800" algn="l"/>
              </a:tabLst>
            </a:pPr>
            <a:r>
              <a:rPr lang="en-US" sz="2400" dirty="0">
                <a:latin typeface="Baskerville Old Face" panose="02020602080505020303" pitchFamily="18" charset="0"/>
              </a:rPr>
              <a:t>	</a:t>
            </a:r>
          </a:p>
          <a:p>
            <a:pPr marL="407988" indent="-407988">
              <a:lnSpc>
                <a:spcPct val="110000"/>
              </a:lnSpc>
              <a:spcBef>
                <a:spcPts val="0"/>
              </a:spcBef>
              <a:spcAft>
                <a:spcPts val="0"/>
              </a:spcAft>
              <a:buFont typeface="Arial" panose="020B0604020202020204" pitchFamily="34" charset="0"/>
              <a:buChar char="•"/>
            </a:pPr>
            <a:r>
              <a:rPr lang="en-US" sz="2400" dirty="0">
                <a:latin typeface="Baskerville Old Face" panose="02020602080505020303" pitchFamily="18" charset="0"/>
              </a:rPr>
              <a:t>Karst hydrogeological investigations in the </a:t>
            </a:r>
            <a:r>
              <a:rPr lang="en-US" sz="2400" dirty="0" err="1">
                <a:latin typeface="Baskerville Old Face" panose="02020602080505020303" pitchFamily="18" charset="0"/>
              </a:rPr>
              <a:t>Bükk</a:t>
            </a:r>
            <a:r>
              <a:rPr lang="en-US" sz="2400" dirty="0">
                <a:latin typeface="Baskerville Old Face" panose="02020602080505020303" pitchFamily="18" charset="0"/>
              </a:rPr>
              <a:t> Mountains (NE Hungary) 	</a:t>
            </a:r>
          </a:p>
          <a:p>
            <a:pPr marL="407988" indent="-407988">
              <a:lnSpc>
                <a:spcPct val="110000"/>
              </a:lnSpc>
              <a:spcBef>
                <a:spcPts val="0"/>
              </a:spcBef>
              <a:spcAft>
                <a:spcPts val="0"/>
              </a:spcAft>
              <a:buFont typeface="Arial" panose="020B0604020202020204" pitchFamily="34" charset="0"/>
              <a:buChar char="•"/>
            </a:pPr>
            <a:endParaRPr lang="en-US" sz="2400" dirty="0">
              <a:latin typeface="Baskerville Old Face" panose="02020602080505020303" pitchFamily="18" charset="0"/>
            </a:endParaRPr>
          </a:p>
          <a:p>
            <a:pPr marL="407988" indent="-407988">
              <a:lnSpc>
                <a:spcPct val="110000"/>
              </a:lnSpc>
              <a:spcBef>
                <a:spcPts val="0"/>
              </a:spcBef>
              <a:spcAft>
                <a:spcPts val="0"/>
              </a:spcAft>
              <a:buFont typeface="Arial" panose="020B0604020202020204" pitchFamily="34" charset="0"/>
              <a:buChar char="•"/>
            </a:pPr>
            <a:r>
              <a:rPr lang="en-US" sz="2400" dirty="0">
                <a:latin typeface="Baskerville Old Face" panose="02020602080505020303" pitchFamily="18" charset="0"/>
              </a:rPr>
              <a:t>Groundwater geochemistry of the hypogene karst systems in </a:t>
            </a:r>
            <a:r>
              <a:rPr lang="en-US" sz="2400" dirty="0" err="1">
                <a:latin typeface="Baskerville Old Face" panose="02020602080505020303" pitchFamily="18" charset="0"/>
              </a:rPr>
              <a:t>Mariovo</a:t>
            </a:r>
            <a:r>
              <a:rPr lang="en-US" sz="2400" dirty="0">
                <a:latin typeface="Baskerville Old Face" panose="02020602080505020303" pitchFamily="18" charset="0"/>
              </a:rPr>
              <a:t>, Macedonia 	</a:t>
            </a:r>
          </a:p>
        </p:txBody>
      </p:sp>
      <p:sp>
        <p:nvSpPr>
          <p:cNvPr id="4" name="Slide Number Placeholder 3">
            <a:extLst>
              <a:ext uri="{FF2B5EF4-FFF2-40B4-BE49-F238E27FC236}">
                <a16:creationId xmlns:a16="http://schemas.microsoft.com/office/drawing/2014/main" id="{E223C313-D4BC-4D04-A9FD-E31DEA8B63D4}"/>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2265386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6B4F8-D464-45E1-A343-A78F63FF7CA0}"/>
              </a:ext>
            </a:extLst>
          </p:cNvPr>
          <p:cNvSpPr>
            <a:spLocks noGrp="1"/>
          </p:cNvSpPr>
          <p:nvPr>
            <p:ph type="title"/>
          </p:nvPr>
        </p:nvSpPr>
        <p:spPr>
          <a:xfrm>
            <a:off x="646112" y="452718"/>
            <a:ext cx="10544628" cy="1400530"/>
          </a:xfrm>
        </p:spPr>
        <p:txBody>
          <a:bodyPr>
            <a:noAutofit/>
          </a:bodyPr>
          <a:lstStyle/>
          <a:p>
            <a:pPr lvl="0"/>
            <a:r>
              <a:rPr lang="en-US" sz="2800" dirty="0">
                <a:latin typeface="Baskerville Old Face" panose="02020602080505020303" pitchFamily="18" charset="0"/>
              </a:rPr>
              <a:t>Z. Fekete (Hungary)</a:t>
            </a:r>
            <a:br>
              <a:rPr lang="en-US" sz="2800" dirty="0">
                <a:latin typeface="Baskerville Old Face" panose="02020602080505020303" pitchFamily="18" charset="0"/>
              </a:rPr>
            </a:br>
            <a:r>
              <a:rPr lang="en-US" sz="2800" b="1" i="1" dirty="0">
                <a:solidFill>
                  <a:schemeClr val="accent1"/>
                </a:solidFill>
                <a:latin typeface="Baskerville Old Face" panose="02020602080505020303" pitchFamily="18" charset="0"/>
              </a:rPr>
              <a:t>“Investigation of karst hydrogeological characteristics in the </a:t>
            </a:r>
            <a:r>
              <a:rPr lang="en-US" sz="2800" b="1" i="1" dirty="0" err="1">
                <a:solidFill>
                  <a:schemeClr val="accent1"/>
                </a:solidFill>
                <a:latin typeface="Baskerville Old Face" panose="02020602080505020303" pitchFamily="18" charset="0"/>
              </a:rPr>
              <a:t>Bukk</a:t>
            </a:r>
            <a:r>
              <a:rPr lang="en-US" sz="2800" b="1" i="1" dirty="0">
                <a:solidFill>
                  <a:schemeClr val="accent1"/>
                </a:solidFill>
                <a:latin typeface="Baskerville Old Face" panose="02020602080505020303" pitchFamily="18" charset="0"/>
              </a:rPr>
              <a:t> Mountain (NE Hungary)”</a:t>
            </a:r>
          </a:p>
        </p:txBody>
      </p:sp>
      <p:sp>
        <p:nvSpPr>
          <p:cNvPr id="3" name="Content Placeholder 2">
            <a:extLst>
              <a:ext uri="{FF2B5EF4-FFF2-40B4-BE49-F238E27FC236}">
                <a16:creationId xmlns:a16="http://schemas.microsoft.com/office/drawing/2014/main" id="{2876C9A1-DC39-42D3-951C-DCF8C6907318}"/>
              </a:ext>
            </a:extLst>
          </p:cNvPr>
          <p:cNvSpPr>
            <a:spLocks noGrp="1"/>
          </p:cNvSpPr>
          <p:nvPr>
            <p:ph idx="1"/>
          </p:nvPr>
        </p:nvSpPr>
        <p:spPr>
          <a:xfrm>
            <a:off x="1103312" y="2052918"/>
            <a:ext cx="10898188" cy="4690782"/>
          </a:xfrm>
        </p:spPr>
        <p:txBody>
          <a:bodyPr>
            <a:normAutofit/>
          </a:bodyPr>
          <a:lstStyle/>
          <a:p>
            <a:pPr marL="571500" indent="-457200">
              <a:buFont typeface="Arial" panose="020B0604020202020204" pitchFamily="34" charset="0"/>
              <a:buChar char="•"/>
            </a:pPr>
            <a:r>
              <a:rPr lang="en-US" sz="3200" dirty="0">
                <a:solidFill>
                  <a:schemeClr val="tx1"/>
                </a:solidFill>
                <a:latin typeface="Baskerville Old Face" panose="02020602080505020303" pitchFamily="18" charset="0"/>
              </a:rPr>
              <a:t>Hydrogeological characteristics of karst systems in complex geological and hydrologic settings involving </a:t>
            </a:r>
            <a:r>
              <a:rPr lang="en-US" sz="3200" dirty="0" err="1">
                <a:solidFill>
                  <a:schemeClr val="tx1"/>
                </a:solidFill>
                <a:latin typeface="Baskerville Old Face" panose="02020602080505020303" pitchFamily="18" charset="0"/>
              </a:rPr>
              <a:t>karstified</a:t>
            </a:r>
            <a:r>
              <a:rPr lang="en-US" sz="3200" dirty="0">
                <a:solidFill>
                  <a:schemeClr val="tx1"/>
                </a:solidFill>
                <a:latin typeface="Baskerville Old Face" panose="02020602080505020303" pitchFamily="18" charset="0"/>
              </a:rPr>
              <a:t> limestone</a:t>
            </a:r>
          </a:p>
          <a:p>
            <a:pPr marL="1028700" lvl="1" indent="-457200">
              <a:buFont typeface="Wingdings" panose="05000000000000000000" pitchFamily="2" charset="2"/>
              <a:buChar char="v"/>
            </a:pPr>
            <a:r>
              <a:rPr lang="en-US" sz="2800" dirty="0">
                <a:solidFill>
                  <a:schemeClr val="tx1"/>
                </a:solidFill>
                <a:latin typeface="Baskerville Old Face" panose="02020602080505020303" pitchFamily="18" charset="0"/>
              </a:rPr>
              <a:t>Monitoring for 27 years with 80 points/stations (weather, springs, caves, wells, injection wells, thermal wells)</a:t>
            </a:r>
          </a:p>
          <a:p>
            <a:pPr marL="1028700" lvl="1" indent="-457200">
              <a:buFont typeface="Wingdings" panose="05000000000000000000" pitchFamily="2" charset="2"/>
              <a:buChar char="v"/>
            </a:pPr>
            <a:r>
              <a:rPr lang="en-US" sz="2000" dirty="0">
                <a:solidFill>
                  <a:schemeClr val="tx1"/>
                </a:solidFill>
                <a:latin typeface="Baskerville Old Face" panose="02020602080505020303" pitchFamily="18" charset="0"/>
              </a:rPr>
              <a:t>Fast/slow flows in springs using:</a:t>
            </a:r>
          </a:p>
          <a:p>
            <a:pPr marL="1428750" lvl="2" indent="-457200">
              <a:buFont typeface="Courier New" panose="02070309020205020404" pitchFamily="49" charset="0"/>
              <a:buChar char="o"/>
            </a:pPr>
            <a:r>
              <a:rPr lang="en-US" sz="1800" dirty="0">
                <a:latin typeface="Baskerville Old Face" panose="02020602080505020303" pitchFamily="18" charset="0"/>
              </a:rPr>
              <a:t>H</a:t>
            </a:r>
            <a:r>
              <a:rPr lang="en-US" sz="1800" dirty="0">
                <a:solidFill>
                  <a:schemeClr val="tx1"/>
                </a:solidFill>
                <a:latin typeface="Baskerville Old Face" panose="02020602080505020303" pitchFamily="18" charset="0"/>
              </a:rPr>
              <a:t>ydraulic head</a:t>
            </a:r>
          </a:p>
          <a:p>
            <a:pPr marL="1428750" lvl="2" indent="-457200">
              <a:buFont typeface="Courier New" panose="02070309020205020404" pitchFamily="49" charset="0"/>
              <a:buChar char="o"/>
            </a:pPr>
            <a:r>
              <a:rPr lang="en-US" sz="1800" dirty="0">
                <a:latin typeface="Baskerville Old Face" panose="02020602080505020303" pitchFamily="18" charset="0"/>
              </a:rPr>
              <a:t>F</a:t>
            </a:r>
            <a:r>
              <a:rPr lang="en-US" sz="1800" dirty="0">
                <a:solidFill>
                  <a:schemeClr val="tx1"/>
                </a:solidFill>
                <a:latin typeface="Baskerville Old Face" panose="02020602080505020303" pitchFamily="18" charset="0"/>
              </a:rPr>
              <a:t>low</a:t>
            </a:r>
          </a:p>
          <a:p>
            <a:pPr marL="1428750" lvl="2" indent="-457200">
              <a:buFont typeface="Courier New" panose="02070309020205020404" pitchFamily="49" charset="0"/>
              <a:buChar char="o"/>
            </a:pPr>
            <a:r>
              <a:rPr lang="en-US" sz="1800" dirty="0">
                <a:latin typeface="Baskerville Old Face" panose="02020602080505020303" pitchFamily="18" charset="0"/>
              </a:rPr>
              <a:t>Cross correlations, </a:t>
            </a:r>
            <a:r>
              <a:rPr lang="en-US" sz="1800" dirty="0">
                <a:solidFill>
                  <a:schemeClr val="tx1"/>
                </a:solidFill>
                <a:latin typeface="Baskerville Old Face" panose="02020602080505020303" pitchFamily="18" charset="0"/>
              </a:rPr>
              <a:t>cross-amplitudes and coherence, and phase and gain spectrum </a:t>
            </a:r>
          </a:p>
          <a:p>
            <a:pPr marL="1428750" lvl="2" indent="-457200">
              <a:buFont typeface="Courier New" panose="02070309020205020404" pitchFamily="49" charset="0"/>
              <a:buChar char="o"/>
            </a:pPr>
            <a:r>
              <a:rPr lang="en-US" sz="1800" dirty="0">
                <a:solidFill>
                  <a:schemeClr val="tx1"/>
                </a:solidFill>
                <a:latin typeface="Baskerville Old Face" panose="02020602080505020303" pitchFamily="18" charset="0"/>
              </a:rPr>
              <a:t>Depth ranges of fast flow (vadose), baseflow and intermediate flow</a:t>
            </a:r>
          </a:p>
        </p:txBody>
      </p:sp>
      <p:sp>
        <p:nvSpPr>
          <p:cNvPr id="5" name="Slide Number Placeholder 4">
            <a:extLst>
              <a:ext uri="{FF2B5EF4-FFF2-40B4-BE49-F238E27FC236}">
                <a16:creationId xmlns:a16="http://schemas.microsoft.com/office/drawing/2014/main" id="{6094B1FE-5599-446A-8977-C211083CF712}"/>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2809974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6B4F8-D464-45E1-A343-A78F63FF7CA0}"/>
              </a:ext>
            </a:extLst>
          </p:cNvPr>
          <p:cNvSpPr>
            <a:spLocks noGrp="1"/>
          </p:cNvSpPr>
          <p:nvPr>
            <p:ph type="title"/>
          </p:nvPr>
        </p:nvSpPr>
        <p:spPr>
          <a:xfrm>
            <a:off x="538843" y="351919"/>
            <a:ext cx="9813697" cy="1450757"/>
          </a:xfrm>
        </p:spPr>
        <p:txBody>
          <a:bodyPr>
            <a:noAutofit/>
          </a:bodyPr>
          <a:lstStyle/>
          <a:p>
            <a:r>
              <a:rPr lang="en-US" sz="2400" dirty="0">
                <a:latin typeface="Baskerville Old Face" panose="02020602080505020303" pitchFamily="18" charset="0"/>
              </a:rPr>
              <a:t>M. </a:t>
            </a:r>
            <a:r>
              <a:rPr lang="en-US" sz="2400" dirty="0" err="1">
                <a:latin typeface="Baskerville Old Face" panose="02020602080505020303" pitchFamily="18" charset="0"/>
              </a:rPr>
              <a:t>Temovski</a:t>
            </a:r>
            <a:r>
              <a:rPr lang="en-US" sz="2400" dirty="0">
                <a:latin typeface="Baskerville Old Face" panose="02020602080505020303" pitchFamily="18" charset="0"/>
              </a:rPr>
              <a:t> (Macedonia)</a:t>
            </a:r>
            <a:br>
              <a:rPr lang="en-US" sz="2400" dirty="0">
                <a:latin typeface="Baskerville Old Face" panose="02020602080505020303" pitchFamily="18" charset="0"/>
              </a:rPr>
            </a:br>
            <a:r>
              <a:rPr lang="en-US" sz="2400" b="1" i="1" dirty="0">
                <a:solidFill>
                  <a:schemeClr val="accent1"/>
                </a:solidFill>
                <a:latin typeface="Baskerville Old Face" panose="02020602080505020303" pitchFamily="18" charset="0"/>
              </a:rPr>
              <a:t>“</a:t>
            </a:r>
            <a:r>
              <a:rPr lang="en-US" sz="3200" b="1" i="1" dirty="0">
                <a:solidFill>
                  <a:schemeClr val="accent1"/>
                </a:solidFill>
                <a:latin typeface="Baskerville Old Face" panose="02020602080505020303" pitchFamily="18" charset="0"/>
              </a:rPr>
              <a:t>GW geochemistry of the hypogene karst systems in </a:t>
            </a:r>
            <a:r>
              <a:rPr lang="en-US" sz="3200" b="1" i="1" dirty="0" err="1">
                <a:solidFill>
                  <a:schemeClr val="accent1"/>
                </a:solidFill>
                <a:latin typeface="Baskerville Old Face" panose="02020602080505020303" pitchFamily="18" charset="0"/>
              </a:rPr>
              <a:t>Mariovo</a:t>
            </a:r>
            <a:r>
              <a:rPr lang="en-US" sz="3200" b="1" i="1" dirty="0">
                <a:solidFill>
                  <a:schemeClr val="accent1"/>
                </a:solidFill>
                <a:latin typeface="Baskerville Old Face" panose="02020602080505020303" pitchFamily="18" charset="0"/>
              </a:rPr>
              <a:t>, Macedonia”</a:t>
            </a:r>
            <a:endParaRPr lang="en-US" sz="2400" b="1" i="1" dirty="0">
              <a:solidFill>
                <a:schemeClr val="accent1"/>
              </a:solidFill>
              <a:latin typeface="Baskerville Old Face" panose="02020602080505020303" pitchFamily="18" charset="0"/>
            </a:endParaRPr>
          </a:p>
        </p:txBody>
      </p:sp>
      <p:sp>
        <p:nvSpPr>
          <p:cNvPr id="3" name="Content Placeholder 2">
            <a:extLst>
              <a:ext uri="{FF2B5EF4-FFF2-40B4-BE49-F238E27FC236}">
                <a16:creationId xmlns:a16="http://schemas.microsoft.com/office/drawing/2014/main" id="{2876C9A1-DC39-42D3-951C-DCF8C6907318}"/>
              </a:ext>
            </a:extLst>
          </p:cNvPr>
          <p:cNvSpPr>
            <a:spLocks noGrp="1"/>
          </p:cNvSpPr>
          <p:nvPr>
            <p:ph idx="1"/>
          </p:nvPr>
        </p:nvSpPr>
        <p:spPr>
          <a:xfrm>
            <a:off x="1103312" y="2073729"/>
            <a:ext cx="10109171" cy="4174670"/>
          </a:xfrm>
        </p:spPr>
        <p:txBody>
          <a:bodyPr>
            <a:normAutofit/>
          </a:bodyPr>
          <a:lstStyle/>
          <a:p>
            <a:pPr marL="457200" indent="-457200">
              <a:buFont typeface="Arial" panose="020B0604020202020204" pitchFamily="34" charset="0"/>
              <a:buChar char="•"/>
            </a:pPr>
            <a:r>
              <a:rPr lang="en-US" dirty="0">
                <a:latin typeface="Baskerville Old Face" panose="02020602080505020303" pitchFamily="18" charset="0"/>
              </a:rPr>
              <a:t>Apply GW geochemistry to understand hypogene karst systems and compare with speleogenetic information obtained from caves</a:t>
            </a:r>
          </a:p>
          <a:p>
            <a:pPr marL="979488" lvl="1" indent="-457200">
              <a:buFont typeface="Wingdings" panose="05000000000000000000" pitchFamily="2" charset="2"/>
              <a:buChar char="v"/>
            </a:pPr>
            <a:r>
              <a:rPr lang="en-US" dirty="0">
                <a:latin typeface="Baskerville Old Face" panose="02020602080505020303" pitchFamily="18" charset="0"/>
              </a:rPr>
              <a:t>Methodology:</a:t>
            </a:r>
          </a:p>
          <a:p>
            <a:pPr marL="1371600" lvl="2" indent="-457200">
              <a:buFont typeface="Courier New" panose="02070309020205020404" pitchFamily="49" charset="0"/>
              <a:buChar char="o"/>
            </a:pPr>
            <a:r>
              <a:rPr lang="en-US" sz="1800" dirty="0">
                <a:latin typeface="Baskerville Old Face" panose="02020602080505020303" pitchFamily="18" charset="0"/>
              </a:rPr>
              <a:t>Field measured temperature, pH, and E.coli</a:t>
            </a:r>
          </a:p>
          <a:p>
            <a:pPr marL="1371600" lvl="2" indent="-457200">
              <a:buFont typeface="Courier New" panose="02070309020205020404" pitchFamily="49" charset="0"/>
              <a:buChar char="o"/>
            </a:pPr>
            <a:r>
              <a:rPr lang="en-US" sz="1800" dirty="0">
                <a:latin typeface="Baskerville Old Face" panose="02020602080505020303" pitchFamily="18" charset="0"/>
              </a:rPr>
              <a:t>Chemical composition + trace elements (e.g. arsenic)</a:t>
            </a:r>
          </a:p>
          <a:p>
            <a:pPr marL="1371600" lvl="2" indent="-457200">
              <a:buFont typeface="Courier New" panose="02070309020205020404" pitchFamily="49" charset="0"/>
              <a:buChar char="o"/>
            </a:pPr>
            <a:r>
              <a:rPr lang="en-US" sz="1800" dirty="0">
                <a:latin typeface="Baskerville Old Face" panose="02020602080505020303" pitchFamily="18" charset="0"/>
              </a:rPr>
              <a:t>Isotopes (e.g. tritium)</a:t>
            </a:r>
          </a:p>
          <a:p>
            <a:pPr marL="1371600" lvl="2" indent="-457200">
              <a:buFont typeface="Courier New" panose="02070309020205020404" pitchFamily="49" charset="0"/>
              <a:buChar char="o"/>
            </a:pPr>
            <a:r>
              <a:rPr lang="en-US" sz="1800" dirty="0">
                <a:latin typeface="Baskerville Old Face" panose="02020602080505020303" pitchFamily="18" charset="0"/>
              </a:rPr>
              <a:t>Groundwater age – isotopes and noble gas concentrations</a:t>
            </a:r>
          </a:p>
          <a:p>
            <a:pPr marL="979488" lvl="1" indent="-457200">
              <a:buFont typeface="Wingdings" panose="05000000000000000000" pitchFamily="2" charset="2"/>
              <a:buChar char="v"/>
            </a:pPr>
            <a:endParaRPr lang="en-US" sz="1600" dirty="0">
              <a:latin typeface="Baskerville Old Face" panose="02020602080505020303" pitchFamily="18" charset="0"/>
            </a:endParaRPr>
          </a:p>
        </p:txBody>
      </p:sp>
      <p:sp>
        <p:nvSpPr>
          <p:cNvPr id="5" name="Slide Number Placeholder 4">
            <a:extLst>
              <a:ext uri="{FF2B5EF4-FFF2-40B4-BE49-F238E27FC236}">
                <a16:creationId xmlns:a16="http://schemas.microsoft.com/office/drawing/2014/main" id="{3C8BD91A-9A14-4E64-914D-524F1FBBDE21}"/>
              </a:ext>
            </a:extLst>
          </p:cNvPr>
          <p:cNvSpPr>
            <a:spLocks noGrp="1"/>
          </p:cNvSpPr>
          <p:nvPr>
            <p:ph type="sldNum" sz="quarter" idx="12"/>
          </p:nvPr>
        </p:nvSpPr>
        <p:spPr/>
        <p:txBody>
          <a:bodyPr/>
          <a:lstStyle/>
          <a:p>
            <a:fld id="{3A98EE3D-8CD1-4C3F-BD1C-C98C9596463C}" type="slidenum">
              <a:rPr lang="en-US" smtClean="0"/>
              <a:t>21</a:t>
            </a:fld>
            <a:endParaRPr lang="en-US" dirty="0"/>
          </a:p>
        </p:txBody>
      </p:sp>
      <p:pic>
        <p:nvPicPr>
          <p:cNvPr id="4" name="Picture 3">
            <a:hlinkClick r:id="rId3"/>
            <a:extLst>
              <a:ext uri="{FF2B5EF4-FFF2-40B4-BE49-F238E27FC236}">
                <a16:creationId xmlns:a16="http://schemas.microsoft.com/office/drawing/2014/main" id="{DAA3E463-061D-4DAC-8AFC-671A0B278A9E}"/>
              </a:ext>
            </a:extLst>
          </p:cNvPr>
          <p:cNvPicPr>
            <a:picLocks noChangeAspect="1"/>
          </p:cNvPicPr>
          <p:nvPr/>
        </p:nvPicPr>
        <p:blipFill rotWithShape="1">
          <a:blip r:embed="rId4"/>
          <a:srcRect l="36033" t="20000" r="36902" b="65543"/>
          <a:stretch/>
        </p:blipFill>
        <p:spPr>
          <a:xfrm>
            <a:off x="5698671" y="4825547"/>
            <a:ext cx="6362899" cy="191182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5BD4969-92CB-4CCD-97AE-FE55F4A8C2DE}"/>
              </a:ext>
            </a:extLst>
          </p:cNvPr>
          <p:cNvSpPr txBox="1"/>
          <p:nvPr/>
        </p:nvSpPr>
        <p:spPr>
          <a:xfrm>
            <a:off x="9137589" y="5971545"/>
            <a:ext cx="3620672" cy="369332"/>
          </a:xfrm>
          <a:prstGeom prst="rect">
            <a:avLst/>
          </a:prstGeom>
          <a:noFill/>
        </p:spPr>
        <p:txBody>
          <a:bodyPr wrap="square" rtlCol="0">
            <a:spAutoFit/>
          </a:bodyPr>
          <a:lstStyle/>
          <a:p>
            <a:pPr algn="ctr"/>
            <a:r>
              <a:rPr lang="en-US" b="1" dirty="0">
                <a:solidFill>
                  <a:schemeClr val="bg1"/>
                </a:solidFill>
                <a:highlight>
                  <a:srgbClr val="00FFFF"/>
                </a:highlight>
              </a:rPr>
              <a:t>[ Interactive link ]</a:t>
            </a:r>
          </a:p>
        </p:txBody>
      </p:sp>
    </p:spTree>
    <p:extLst>
      <p:ext uri="{BB962C8B-B14F-4D97-AF65-F5344CB8AC3E}">
        <p14:creationId xmlns:p14="http://schemas.microsoft.com/office/powerpoint/2010/main" val="342131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016714-5047-4B32-BB6C-52CFE76B5A94}"/>
              </a:ext>
            </a:extLst>
          </p:cNvPr>
          <p:cNvSpPr>
            <a:spLocks noGrp="1"/>
          </p:cNvSpPr>
          <p:nvPr>
            <p:ph type="sldNum" sz="quarter" idx="12"/>
          </p:nvPr>
        </p:nvSpPr>
        <p:spPr/>
        <p:txBody>
          <a:bodyPr/>
          <a:lstStyle/>
          <a:p>
            <a:fld id="{3A98EE3D-8CD1-4C3F-BD1C-C98C9596463C}" type="slidenum">
              <a:rPr lang="en-US" smtClean="0"/>
              <a:t>22</a:t>
            </a:fld>
            <a:endParaRPr lang="en-US" dirty="0"/>
          </a:p>
        </p:txBody>
      </p:sp>
      <p:grpSp>
        <p:nvGrpSpPr>
          <p:cNvPr id="8" name="Group 7">
            <a:extLst>
              <a:ext uri="{FF2B5EF4-FFF2-40B4-BE49-F238E27FC236}">
                <a16:creationId xmlns:a16="http://schemas.microsoft.com/office/drawing/2014/main" id="{5E476B65-9150-4198-A3E3-39769406729A}"/>
              </a:ext>
            </a:extLst>
          </p:cNvPr>
          <p:cNvGrpSpPr/>
          <p:nvPr/>
        </p:nvGrpSpPr>
        <p:grpSpPr>
          <a:xfrm>
            <a:off x="-304800" y="-345186"/>
            <a:ext cx="13289280" cy="7753165"/>
            <a:chOff x="-304800" y="-345186"/>
            <a:chExt cx="13289280" cy="7753165"/>
          </a:xfrm>
        </p:grpSpPr>
        <p:pic>
          <p:nvPicPr>
            <p:cNvPr id="6" name="Picture 5">
              <a:extLst>
                <a:ext uri="{FF2B5EF4-FFF2-40B4-BE49-F238E27FC236}">
                  <a16:creationId xmlns:a16="http://schemas.microsoft.com/office/drawing/2014/main" id="{AA4E3EA4-FE31-4A73-AD6E-174AD8BDC6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130" b="89352" l="20573" r="72813">
                          <a14:foregroundMark x1="20573" y1="22130" x2="20573" y2="22130"/>
                          <a14:foregroundMark x1="20417" y1="23519" x2="25260" y2="22963"/>
                          <a14:foregroundMark x1="25260" y1="22963" x2="68490" y2="25926"/>
                          <a14:foregroundMark x1="68490" y1="25926" x2="72135" y2="25463"/>
                          <a14:foregroundMark x1="71510" y1="24907" x2="72760" y2="88889"/>
                          <a14:foregroundMark x1="72760" y1="88889" x2="72813" y2="89074"/>
                          <a14:foregroundMark x1="21302" y1="90278" x2="34531" y2="89167"/>
                          <a14:foregroundMark x1="34531" y1="89167" x2="42083" y2="89352"/>
                          <a14:foregroundMark x1="42083" y1="89352" x2="56146" y2="87130"/>
                          <a14:foregroundMark x1="56146" y1="87130" x2="59583" y2="87222"/>
                          <a14:foregroundMark x1="59583" y1="87222" x2="68906" y2="85463"/>
                          <a14:foregroundMark x1="68906" y1="85463" x2="71198" y2="85463"/>
                          <a14:foregroundMark x1="71198" y1="85463" x2="72604" y2="85278"/>
                          <a14:foregroundMark x1="21510" y1="26296" x2="21458" y2="89167"/>
                          <a14:foregroundMark x1="25052" y1="32130" x2="48542" y2="42037"/>
                          <a14:foregroundMark x1="63073" y1="24907" x2="49792" y2="52778"/>
                          <a14:foregroundMark x1="26719" y1="81019" x2="62448" y2="87130"/>
                          <a14:foregroundMark x1="71510" y1="60278" x2="65313" y2="72407"/>
                          <a14:foregroundMark x1="23854" y1="64630" x2="42552" y2="80370"/>
                          <a14:foregroundMark x1="42552" y1="80370" x2="43229" y2="80648"/>
                          <a14:foregroundMark x1="71354" y1="69722" x2="66927" y2="82870"/>
                        </a14:backgroundRemoval>
                      </a14:imgEffect>
                    </a14:imgLayer>
                  </a14:imgProps>
                </a:ext>
              </a:extLst>
            </a:blip>
            <a:srcRect l="19500" t="17555" r="24500" b="7556"/>
            <a:stretch/>
          </p:blipFill>
          <p:spPr>
            <a:xfrm>
              <a:off x="-304800" y="-345186"/>
              <a:ext cx="13289280" cy="7614666"/>
            </a:xfrm>
            <a:prstGeom prst="rect">
              <a:avLst/>
            </a:prstGeom>
          </p:spPr>
        </p:pic>
        <p:sp>
          <p:nvSpPr>
            <p:cNvPr id="7" name="TextBox 6">
              <a:extLst>
                <a:ext uri="{FF2B5EF4-FFF2-40B4-BE49-F238E27FC236}">
                  <a16:creationId xmlns:a16="http://schemas.microsoft.com/office/drawing/2014/main" id="{385F5583-77AE-40B1-B816-E2C5C45C0407}"/>
                </a:ext>
              </a:extLst>
            </p:cNvPr>
            <p:cNvSpPr txBox="1"/>
            <p:nvPr/>
          </p:nvSpPr>
          <p:spPr>
            <a:xfrm>
              <a:off x="2119505" y="7130980"/>
              <a:ext cx="8440670" cy="276999"/>
            </a:xfrm>
            <a:prstGeom prst="rect">
              <a:avLst/>
            </a:prstGeom>
            <a:noFill/>
          </p:spPr>
          <p:txBody>
            <a:bodyPr wrap="square" rtlCol="0">
              <a:spAutoFit/>
            </a:bodyPr>
            <a:lstStyle/>
            <a:p>
              <a:pPr algn="ctr"/>
              <a:r>
                <a:rPr lang="en-US" sz="1200" dirty="0">
                  <a:latin typeface="Baskerville Old Face" panose="02020602080505020303" pitchFamily="18" charset="0"/>
                </a:rPr>
                <a:t>(Photo: Thomas Aguilo)</a:t>
              </a:r>
            </a:p>
          </p:txBody>
        </p:sp>
      </p:grpSp>
    </p:spTree>
    <p:extLst>
      <p:ext uri="{BB962C8B-B14F-4D97-AF65-F5344CB8AC3E}">
        <p14:creationId xmlns:p14="http://schemas.microsoft.com/office/powerpoint/2010/main" val="749273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29632DC-0A77-40CE-9D86-CA0700D02249}"/>
              </a:ext>
            </a:extLst>
          </p:cNvPr>
          <p:cNvGrpSpPr/>
          <p:nvPr/>
        </p:nvGrpSpPr>
        <p:grpSpPr>
          <a:xfrm>
            <a:off x="0" y="0"/>
            <a:ext cx="12192000" cy="7153729"/>
            <a:chOff x="0" y="0"/>
            <a:chExt cx="12192000" cy="7153729"/>
          </a:xfrm>
        </p:grpSpPr>
        <p:pic>
          <p:nvPicPr>
            <p:cNvPr id="13" name="Picture 12" descr="Photo by: Mallary">
              <a:extLst>
                <a:ext uri="{FF2B5EF4-FFF2-40B4-BE49-F238E27FC236}">
                  <a16:creationId xmlns:a16="http://schemas.microsoft.com/office/drawing/2014/main" id="{86A33770-65AD-446E-AF8D-171C5DF97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A49CA5AE-D3DA-4C37-88E4-3FDF89897161}"/>
                </a:ext>
              </a:extLst>
            </p:cNvPr>
            <p:cNvSpPr/>
            <p:nvPr/>
          </p:nvSpPr>
          <p:spPr>
            <a:xfrm>
              <a:off x="10891644" y="6892119"/>
              <a:ext cx="1300356" cy="261610"/>
            </a:xfrm>
            <a:prstGeom prst="rect">
              <a:avLst/>
            </a:prstGeom>
          </p:spPr>
          <p:txBody>
            <a:bodyPr wrap="none">
              <a:spAutoFit/>
            </a:bodyPr>
            <a:lstStyle/>
            <a:p>
              <a:pPr algn="r"/>
              <a:r>
                <a:rPr lang="en-US" sz="1100" dirty="0">
                  <a:latin typeface="Baskerville Old Face" panose="02020602080505020303" pitchFamily="18" charset="0"/>
                </a:rPr>
                <a:t>(Photo: M. </a:t>
              </a:r>
              <a:r>
                <a:rPr lang="en-US" sz="1100" dirty="0" err="1">
                  <a:latin typeface="Baskerville Old Face" panose="02020602080505020303" pitchFamily="18" charset="0"/>
                </a:rPr>
                <a:t>Dueñas</a:t>
              </a:r>
              <a:r>
                <a:rPr lang="en-US" sz="1100" dirty="0">
                  <a:latin typeface="Baskerville Old Face" panose="02020602080505020303" pitchFamily="18" charset="0"/>
                </a:rPr>
                <a:t>)</a:t>
              </a:r>
            </a:p>
          </p:txBody>
        </p:sp>
      </p:grpSp>
      <p:sp>
        <p:nvSpPr>
          <p:cNvPr id="4" name="Slide Number Placeholder 3" descr="©2019 Mallary Duenas">
            <a:extLst>
              <a:ext uri="{FF2B5EF4-FFF2-40B4-BE49-F238E27FC236}">
                <a16:creationId xmlns:a16="http://schemas.microsoft.com/office/drawing/2014/main" id="{9AA0B7CD-0AF8-405E-B70A-DB014B1493D5}"/>
              </a:ext>
            </a:extLst>
          </p:cNvPr>
          <p:cNvSpPr>
            <a:spLocks noGrp="1"/>
          </p:cNvSpPr>
          <p:nvPr>
            <p:ph type="sldNum" sz="quarter" idx="12"/>
          </p:nvPr>
        </p:nvSpPr>
        <p:spPr/>
        <p:txBody>
          <a:bodyPr/>
          <a:lstStyle/>
          <a:p>
            <a:fld id="{960D8BF8-6899-477C-950B-EB3825F3D7A1}" type="slidenum">
              <a:rPr lang="en-US" smtClean="0"/>
              <a:t>23</a:t>
            </a:fld>
            <a:endParaRPr lang="en-US" dirty="0"/>
          </a:p>
        </p:txBody>
      </p:sp>
      <p:sp>
        <p:nvSpPr>
          <p:cNvPr id="5" name="Content Placeholder 2">
            <a:extLst>
              <a:ext uri="{FF2B5EF4-FFF2-40B4-BE49-F238E27FC236}">
                <a16:creationId xmlns:a16="http://schemas.microsoft.com/office/drawing/2014/main" id="{DEE157FB-CE75-4EC0-9FD0-31C964818B72}"/>
              </a:ext>
            </a:extLst>
          </p:cNvPr>
          <p:cNvSpPr txBox="1">
            <a:spLocks/>
          </p:cNvSpPr>
          <p:nvPr/>
        </p:nvSpPr>
        <p:spPr>
          <a:xfrm>
            <a:off x="-2375211" y="522151"/>
            <a:ext cx="9617859" cy="2423531"/>
          </a:xfrm>
          <a:prstGeom prst="rect">
            <a:avLst/>
          </a:prstGeom>
        </p:spPr>
        <p:txBody>
          <a:bodyPr vert="horz" lIns="91440" tIns="45720" rIns="91440" bIns="45720" rtlCol="0" anchor="t">
            <a:normAutofit fontScale="85000" lnSpcReduction="20000"/>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pPr algn="ctr"/>
            <a:r>
              <a:rPr lang="en-US" sz="9600" cap="none" dirty="0">
                <a:ln w="0">
                  <a:solidFill>
                    <a:srgbClr val="0070C0"/>
                  </a:solidFill>
                </a:ln>
                <a:solidFill>
                  <a:srgbClr val="00FF00"/>
                </a:solidFill>
                <a:effectLst>
                  <a:reflection blurRad="6350" stA="53000" endA="300" endPos="35500" dir="5400000" sy="-90000" algn="bl" rotWithShape="0"/>
                </a:effectLst>
                <a:latin typeface="Baskerville Old Face" panose="02020602080505020303" pitchFamily="18" charset="0"/>
              </a:rPr>
              <a:t>THANK</a:t>
            </a:r>
          </a:p>
          <a:p>
            <a:pPr algn="ctr"/>
            <a:r>
              <a:rPr lang="en-US" sz="9600" cap="none" dirty="0">
                <a:ln w="0">
                  <a:solidFill>
                    <a:srgbClr val="0070C0"/>
                  </a:solidFill>
                </a:ln>
                <a:solidFill>
                  <a:srgbClr val="00FF00"/>
                </a:solidFill>
                <a:effectLst>
                  <a:reflection blurRad="6350" stA="53000" endA="300" endPos="35500" dir="5400000" sy="-90000" algn="bl" rotWithShape="0"/>
                </a:effectLst>
                <a:latin typeface="Baskerville Old Face" panose="02020602080505020303" pitchFamily="18" charset="0"/>
              </a:rPr>
              <a:t>YOU!</a:t>
            </a:r>
            <a:endParaRPr lang="en-US" sz="8000" cap="none" dirty="0">
              <a:ln w="0">
                <a:solidFill>
                  <a:srgbClr val="0070C0"/>
                </a:solidFill>
              </a:ln>
              <a:solidFill>
                <a:srgbClr val="00FF00"/>
              </a:solidFill>
              <a:effectLst>
                <a:reflection blurRad="6350" stA="53000" endA="300" endPos="35500" dir="5400000" sy="-90000" algn="bl" rotWithShape="0"/>
              </a:effectLst>
              <a:latin typeface="Baskerville Old Face" panose="02020602080505020303" pitchFamily="18" charset="0"/>
            </a:endParaRPr>
          </a:p>
        </p:txBody>
      </p:sp>
    </p:spTree>
    <p:extLst>
      <p:ext uri="{BB962C8B-B14F-4D97-AF65-F5344CB8AC3E}">
        <p14:creationId xmlns:p14="http://schemas.microsoft.com/office/powerpoint/2010/main" val="383018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6.25E-7 2.22222E-6 L 6.25E-7 -0.07222 " pathEditMode="relative" rAng="0" ptsTypes="AA">
                                      <p:cBhvr>
                                        <p:cTn id="6" dur="1000" accel="50000" decel="50000" autoRev="1" fill="hold">
                                          <p:stCondLst>
                                            <p:cond delay="0"/>
                                          </p:stCondLst>
                                        </p:cTn>
                                        <p:tgtEl>
                                          <p:spTgt spid="5"/>
                                        </p:tgtEl>
                                        <p:attrNameLst>
                                          <p:attrName>ppt_x</p:attrName>
                                          <p:attrName>ppt_y</p:attrName>
                                        </p:attrNameLst>
                                      </p:cBhvr>
                                      <p:rCtr x="0" y="-3611"/>
                                    </p:animMotion>
                                    <p:animRot by="1500000">
                                      <p:cBhvr>
                                        <p:cTn id="7" dur="500" fill="hold">
                                          <p:stCondLst>
                                            <p:cond delay="0"/>
                                          </p:stCondLst>
                                        </p:cTn>
                                        <p:tgtEl>
                                          <p:spTgt spid="5"/>
                                        </p:tgtEl>
                                        <p:attrNameLst>
                                          <p:attrName>r</p:attrName>
                                        </p:attrNameLst>
                                      </p:cBhvr>
                                    </p:animRot>
                                    <p:animRot by="-1500000">
                                      <p:cBhvr>
                                        <p:cTn id="8" dur="500" fill="hold">
                                          <p:stCondLst>
                                            <p:cond delay="500"/>
                                          </p:stCondLst>
                                        </p:cTn>
                                        <p:tgtEl>
                                          <p:spTgt spid="5"/>
                                        </p:tgtEl>
                                        <p:attrNameLst>
                                          <p:attrName>r</p:attrName>
                                        </p:attrNameLst>
                                      </p:cBhvr>
                                    </p:animRot>
                                    <p:animRot by="-1500000">
                                      <p:cBhvr>
                                        <p:cTn id="9" dur="500" fill="hold">
                                          <p:stCondLst>
                                            <p:cond delay="1000"/>
                                          </p:stCondLst>
                                        </p:cTn>
                                        <p:tgtEl>
                                          <p:spTgt spid="5"/>
                                        </p:tgtEl>
                                        <p:attrNameLst>
                                          <p:attrName>r</p:attrName>
                                        </p:attrNameLst>
                                      </p:cBhvr>
                                    </p:animRot>
                                    <p:animRot by="1500000">
                                      <p:cBhvr>
                                        <p:cTn id="10" dur="500" fill="hold">
                                          <p:stCondLst>
                                            <p:cond delay="15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9FCD-17E7-4830-9D03-206E89A1DD07}"/>
              </a:ext>
            </a:extLst>
          </p:cNvPr>
          <p:cNvSpPr>
            <a:spLocks noGrp="1"/>
          </p:cNvSpPr>
          <p:nvPr>
            <p:ph type="title"/>
          </p:nvPr>
        </p:nvSpPr>
        <p:spPr>
          <a:xfrm>
            <a:off x="0" y="475390"/>
            <a:ext cx="12192000" cy="1400530"/>
          </a:xfrm>
        </p:spPr>
        <p:txBody>
          <a:bodyPr/>
          <a:lstStyle/>
          <a:p>
            <a:pPr algn="ctr"/>
            <a:r>
              <a:rPr lang="en-US" sz="5400" dirty="0">
                <a:solidFill>
                  <a:schemeClr val="tx1"/>
                </a:solidFill>
                <a:effectLst>
                  <a:outerShdw blurRad="38100" dist="38100" dir="2700000" algn="tl">
                    <a:srgbClr val="000000">
                      <a:alpha val="43137"/>
                    </a:srgbClr>
                  </a:outerShdw>
                </a:effectLst>
                <a:latin typeface="Baskerville Old Face" panose="02020602080505020303" pitchFamily="18" charset="0"/>
              </a:rPr>
              <a:t>Acknowledgements</a:t>
            </a:r>
          </a:p>
        </p:txBody>
      </p:sp>
      <p:sp>
        <p:nvSpPr>
          <p:cNvPr id="4" name="Footer Placeholder 3">
            <a:extLst>
              <a:ext uri="{FF2B5EF4-FFF2-40B4-BE49-F238E27FC236}">
                <a16:creationId xmlns:a16="http://schemas.microsoft.com/office/drawing/2014/main" id="{5BBB173E-A39B-42CA-B766-51B46E072C73}"/>
              </a:ext>
            </a:extLst>
          </p:cNvPr>
          <p:cNvSpPr>
            <a:spLocks noGrp="1"/>
          </p:cNvSpPr>
          <p:nvPr>
            <p:ph type="ftr" sz="quarter" idx="11"/>
          </p:nvPr>
        </p:nvSpPr>
        <p:spPr>
          <a:xfrm>
            <a:off x="0" y="5654534"/>
            <a:ext cx="12191999" cy="776246"/>
          </a:xfrm>
        </p:spPr>
        <p:txBody>
          <a:bodyPr/>
          <a:lstStyle/>
          <a:p>
            <a:pPr algn="ctr"/>
            <a:r>
              <a:rPr lang="en-US" sz="2400" dirty="0">
                <a:solidFill>
                  <a:schemeClr val="tx1">
                    <a:alpha val="60000"/>
                  </a:schemeClr>
                </a:solidFill>
                <a:latin typeface="Baskerville Old Face" panose="02020602080505020303" pitchFamily="18" charset="0"/>
              </a:rPr>
              <a:t>Thank you for making this opportunity possible.</a:t>
            </a:r>
          </a:p>
        </p:txBody>
      </p:sp>
      <p:sp>
        <p:nvSpPr>
          <p:cNvPr id="5" name="Slide Number Placeholder 4">
            <a:extLst>
              <a:ext uri="{FF2B5EF4-FFF2-40B4-BE49-F238E27FC236}">
                <a16:creationId xmlns:a16="http://schemas.microsoft.com/office/drawing/2014/main" id="{0B757ABE-8E8A-4159-87D1-94CC81C4B9CD}"/>
              </a:ext>
            </a:extLst>
          </p:cNvPr>
          <p:cNvSpPr>
            <a:spLocks noGrp="1"/>
          </p:cNvSpPr>
          <p:nvPr>
            <p:ph type="sldNum" sz="quarter" idx="12"/>
          </p:nvPr>
        </p:nvSpPr>
        <p:spPr/>
        <p:txBody>
          <a:bodyPr/>
          <a:lstStyle/>
          <a:p>
            <a:fld id="{3A98EE3D-8CD1-4C3F-BD1C-C98C9596463C}" type="slidenum">
              <a:rPr lang="en-US" smtClean="0"/>
              <a:t>24</a:t>
            </a:fld>
            <a:endParaRPr lang="en-US" dirty="0"/>
          </a:p>
        </p:txBody>
      </p:sp>
      <p:pic>
        <p:nvPicPr>
          <p:cNvPr id="6" name="Picture 5">
            <a:extLst>
              <a:ext uri="{FF2B5EF4-FFF2-40B4-BE49-F238E27FC236}">
                <a16:creationId xmlns:a16="http://schemas.microsoft.com/office/drawing/2014/main" id="{0D2CFE38-BB58-4D5D-BBE2-99CB14D0E36B}"/>
              </a:ext>
            </a:extLst>
          </p:cNvPr>
          <p:cNvPicPr/>
          <p:nvPr/>
        </p:nvPicPr>
        <p:blipFill>
          <a:blip r:embed="rId2">
            <a:extLst>
              <a:ext uri="{28A0092B-C50C-407E-A947-70E740481C1C}">
                <a14:useLocalDpi xmlns:a14="http://schemas.microsoft.com/office/drawing/2010/main" val="0"/>
              </a:ext>
            </a:extLst>
          </a:blip>
          <a:srcRect/>
          <a:stretch/>
        </p:blipFill>
        <p:spPr>
          <a:xfrm>
            <a:off x="2351979" y="1871285"/>
            <a:ext cx="3018762" cy="1086753"/>
          </a:xfrm>
          <a:prstGeom prst="rect">
            <a:avLst/>
          </a:prstGeom>
        </p:spPr>
      </p:pic>
      <p:pic>
        <p:nvPicPr>
          <p:cNvPr id="7" name="Picture 6" descr="A screen shot of a computer&#10;&#10;Description automatically generated">
            <a:extLst>
              <a:ext uri="{FF2B5EF4-FFF2-40B4-BE49-F238E27FC236}">
                <a16:creationId xmlns:a16="http://schemas.microsoft.com/office/drawing/2014/main" id="{50831AF8-04C2-44B3-A6AE-5753FD30D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490" y="1796325"/>
            <a:ext cx="3313804" cy="1086753"/>
          </a:xfrm>
          <a:prstGeom prst="rect">
            <a:avLst/>
          </a:prstGeom>
        </p:spPr>
      </p:pic>
      <p:pic>
        <p:nvPicPr>
          <p:cNvPr id="8" name="Picture 2" descr="Home">
            <a:extLst>
              <a:ext uri="{FF2B5EF4-FFF2-40B4-BE49-F238E27FC236}">
                <a16:creationId xmlns:a16="http://schemas.microsoft.com/office/drawing/2014/main" id="{8CE06435-AE5A-4221-8EC5-3FB16890E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5863" y="3429000"/>
            <a:ext cx="2916677" cy="11489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6FBA0B9-7410-434F-8EAD-489FBEBAA1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23469" y="3355261"/>
            <a:ext cx="2811500" cy="1171960"/>
          </a:xfrm>
          <a:prstGeom prst="rect">
            <a:avLst/>
          </a:prstGeom>
        </p:spPr>
      </p:pic>
      <p:pic>
        <p:nvPicPr>
          <p:cNvPr id="12" name="Picture 11" descr="A close up of a logo&#10;&#10;Description automatically generated">
            <a:extLst>
              <a:ext uri="{FF2B5EF4-FFF2-40B4-BE49-F238E27FC236}">
                <a16:creationId xmlns:a16="http://schemas.microsoft.com/office/drawing/2014/main" id="{BD46205B-960F-4F05-9710-BBD9F01314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1761" y="5092559"/>
            <a:ext cx="6848475" cy="561975"/>
          </a:xfrm>
          <a:prstGeom prst="rect">
            <a:avLst/>
          </a:prstGeom>
        </p:spPr>
      </p:pic>
      <p:pic>
        <p:nvPicPr>
          <p:cNvPr id="9" name="Picture 8" descr="A picture containing transport&#10;&#10;Description automatically generated">
            <a:extLst>
              <a:ext uri="{FF2B5EF4-FFF2-40B4-BE49-F238E27FC236}">
                <a16:creationId xmlns:a16="http://schemas.microsoft.com/office/drawing/2014/main" id="{73A904EA-DE20-4CE2-AAF9-842A8E0A64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0541" y1="44444" x2="40541" y2="44444"/>
                        <a14:foregroundMark x1="50676" y1="48538" x2="50676" y2="48538"/>
                        <a14:foregroundMark x1="60135" y1="49123" x2="60135" y2="49123"/>
                      </a14:backgroundRemoval>
                    </a14:imgEffect>
                  </a14:imgLayer>
                </a14:imgProps>
              </a:ext>
              <a:ext uri="{28A0092B-C50C-407E-A947-70E740481C1C}">
                <a14:useLocalDpi xmlns:a14="http://schemas.microsoft.com/office/drawing/2010/main" val="0"/>
              </a:ext>
            </a:extLst>
          </a:blip>
          <a:stretch>
            <a:fillRect/>
          </a:stretch>
        </p:blipFill>
        <p:spPr>
          <a:xfrm>
            <a:off x="4396645" y="3126854"/>
            <a:ext cx="2819400" cy="1628775"/>
          </a:xfrm>
          <a:prstGeom prst="rect">
            <a:avLst/>
          </a:prstGeom>
        </p:spPr>
      </p:pic>
    </p:spTree>
    <p:extLst>
      <p:ext uri="{BB962C8B-B14F-4D97-AF65-F5344CB8AC3E}">
        <p14:creationId xmlns:p14="http://schemas.microsoft.com/office/powerpoint/2010/main" val="2529899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6B4F8-D464-45E1-A343-A78F63FF7CA0}"/>
              </a:ext>
            </a:extLst>
          </p:cNvPr>
          <p:cNvSpPr>
            <a:spLocks noGrp="1"/>
          </p:cNvSpPr>
          <p:nvPr>
            <p:ph type="title"/>
          </p:nvPr>
        </p:nvSpPr>
        <p:spPr>
          <a:xfrm>
            <a:off x="646111" y="452718"/>
            <a:ext cx="9404723" cy="1400530"/>
          </a:xfrm>
        </p:spPr>
        <p:txBody>
          <a:bodyPr>
            <a:normAutofit fontScale="90000"/>
          </a:bodyPr>
          <a:lstStyle/>
          <a:p>
            <a:r>
              <a:rPr lang="en-US" sz="3400" dirty="0">
                <a:latin typeface="Baskerville Old Face" panose="02020602080505020303" pitchFamily="18" charset="0"/>
              </a:rPr>
              <a:t>M. </a:t>
            </a:r>
            <a:r>
              <a:rPr lang="en-US" sz="3400" dirty="0" err="1">
                <a:latin typeface="Baskerville Old Face" panose="02020602080505020303" pitchFamily="18" charset="0"/>
              </a:rPr>
              <a:t>Sinreich</a:t>
            </a:r>
            <a:r>
              <a:rPr lang="en-US" sz="3400" dirty="0">
                <a:latin typeface="Baskerville Old Face" panose="02020602080505020303" pitchFamily="18" charset="0"/>
              </a:rPr>
              <a:t> (Switzerland)</a:t>
            </a:r>
            <a:br>
              <a:rPr lang="en-US" sz="3400" dirty="0">
                <a:latin typeface="Baskerville Old Face" panose="02020602080505020303" pitchFamily="18" charset="0"/>
              </a:rPr>
            </a:br>
            <a:r>
              <a:rPr lang="en-US" sz="3400" b="1" i="1" dirty="0">
                <a:solidFill>
                  <a:schemeClr val="accent1"/>
                </a:solidFill>
                <a:latin typeface="Baskerville Old Face" panose="02020602080505020303" pitchFamily="18" charset="0"/>
              </a:rPr>
              <a:t>“From monitoring to management of karst groundwater (GW) resources”</a:t>
            </a:r>
            <a:endParaRPr lang="en-US" sz="3400" b="1" dirty="0">
              <a:solidFill>
                <a:schemeClr val="accent1"/>
              </a:solidFill>
              <a:latin typeface="Baskerville Old Face" panose="02020602080505020303" pitchFamily="18" charset="0"/>
            </a:endParaRPr>
          </a:p>
        </p:txBody>
      </p:sp>
      <p:sp>
        <p:nvSpPr>
          <p:cNvPr id="3" name="Content Placeholder 2">
            <a:extLst>
              <a:ext uri="{FF2B5EF4-FFF2-40B4-BE49-F238E27FC236}">
                <a16:creationId xmlns:a16="http://schemas.microsoft.com/office/drawing/2014/main" id="{2876C9A1-DC39-42D3-951C-DCF8C6907318}"/>
              </a:ext>
            </a:extLst>
          </p:cNvPr>
          <p:cNvSpPr>
            <a:spLocks noGrp="1"/>
          </p:cNvSpPr>
          <p:nvPr>
            <p:ph idx="1"/>
          </p:nvPr>
        </p:nvSpPr>
        <p:spPr/>
        <p:txBody>
          <a:bodyPr>
            <a:normAutofit/>
          </a:bodyPr>
          <a:lstStyle/>
          <a:p>
            <a:pPr marL="571500" indent="-400050">
              <a:buFont typeface="Arial" panose="020B0604020202020204" pitchFamily="34" charset="0"/>
              <a:buChar char="•"/>
            </a:pPr>
            <a:r>
              <a:rPr lang="en-US" sz="2400" dirty="0">
                <a:latin typeface="Baskerville Old Face" panose="02020602080505020303" pitchFamily="18" charset="0"/>
              </a:rPr>
              <a:t>Determine increases of present microbiological groups, impacts and influences of ground surface, and if other pathogens take same pathways as others. </a:t>
            </a:r>
          </a:p>
          <a:p>
            <a:pPr marL="571500" indent="-457200">
              <a:buFont typeface="Arial" panose="020B0604020202020204" pitchFamily="34" charset="0"/>
              <a:buChar char="•"/>
            </a:pPr>
            <a:r>
              <a:rPr lang="en-US" sz="2400" dirty="0">
                <a:latin typeface="Baskerville Old Face" panose="02020602080505020303" pitchFamily="18" charset="0"/>
              </a:rPr>
              <a:t>Contrasting vulnerability mapping/protection zoning (e.g., EPIK and COST 620) assessment/validation (qualitative and process-based)</a:t>
            </a:r>
          </a:p>
        </p:txBody>
      </p:sp>
      <p:sp>
        <p:nvSpPr>
          <p:cNvPr id="5" name="Slide Number Placeholder 4">
            <a:extLst>
              <a:ext uri="{FF2B5EF4-FFF2-40B4-BE49-F238E27FC236}">
                <a16:creationId xmlns:a16="http://schemas.microsoft.com/office/drawing/2014/main" id="{74E68D25-D7F4-4622-8191-737FAE415832}"/>
              </a:ext>
            </a:extLst>
          </p:cNvPr>
          <p:cNvSpPr>
            <a:spLocks noGrp="1"/>
          </p:cNvSpPr>
          <p:nvPr>
            <p:ph type="sldNum" sz="quarter" idx="12"/>
          </p:nvPr>
        </p:nvSpPr>
        <p:spPr/>
        <p:txBody>
          <a:bodyPr/>
          <a:lstStyle/>
          <a:p>
            <a:fld id="{3A98EE3D-8CD1-4C3F-BD1C-C98C9596463C}" type="slidenum">
              <a:rPr lang="en-US" smtClean="0"/>
              <a:t>3</a:t>
            </a:fld>
            <a:endParaRPr lang="en-US" dirty="0"/>
          </a:p>
        </p:txBody>
      </p:sp>
      <p:pic>
        <p:nvPicPr>
          <p:cNvPr id="4" name="Picture 3" descr="A screenshot of a computer&#10;&#10;Description automatically generated">
            <a:hlinkClick r:id="rId3"/>
            <a:extLst>
              <a:ext uri="{FF2B5EF4-FFF2-40B4-BE49-F238E27FC236}">
                <a16:creationId xmlns:a16="http://schemas.microsoft.com/office/drawing/2014/main" id="{2014B95E-1E31-4233-8E67-F7A1D9A2D127}"/>
              </a:ext>
            </a:extLst>
          </p:cNvPr>
          <p:cNvPicPr>
            <a:picLocks noChangeAspect="1"/>
          </p:cNvPicPr>
          <p:nvPr/>
        </p:nvPicPr>
        <p:blipFill rotWithShape="1">
          <a:blip r:embed="rId4"/>
          <a:srcRect l="31799" t="18534" r="32816" b="63740"/>
          <a:stretch/>
        </p:blipFill>
        <p:spPr>
          <a:xfrm>
            <a:off x="5063316" y="4715519"/>
            <a:ext cx="6994789" cy="197107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D1832AB-8F95-4CCE-8ADE-571EE7CEF42B}"/>
              </a:ext>
            </a:extLst>
          </p:cNvPr>
          <p:cNvSpPr txBox="1"/>
          <p:nvPr/>
        </p:nvSpPr>
        <p:spPr>
          <a:xfrm>
            <a:off x="8239517" y="5320685"/>
            <a:ext cx="3620672" cy="369332"/>
          </a:xfrm>
          <a:prstGeom prst="rect">
            <a:avLst/>
          </a:prstGeom>
          <a:noFill/>
        </p:spPr>
        <p:txBody>
          <a:bodyPr wrap="square" rtlCol="0">
            <a:spAutoFit/>
          </a:bodyPr>
          <a:lstStyle/>
          <a:p>
            <a:pPr algn="ctr"/>
            <a:r>
              <a:rPr lang="en-US" b="1" dirty="0">
                <a:solidFill>
                  <a:schemeClr val="bg1"/>
                </a:solidFill>
                <a:highlight>
                  <a:srgbClr val="00FFFF"/>
                </a:highlight>
              </a:rPr>
              <a:t>[ Interactive link ]</a:t>
            </a:r>
          </a:p>
        </p:txBody>
      </p:sp>
    </p:spTree>
    <p:extLst>
      <p:ext uri="{BB962C8B-B14F-4D97-AF65-F5344CB8AC3E}">
        <p14:creationId xmlns:p14="http://schemas.microsoft.com/office/powerpoint/2010/main" val="123400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94B1FE-5599-446A-8977-C211083CF712}"/>
              </a:ext>
            </a:extLst>
          </p:cNvPr>
          <p:cNvSpPr>
            <a:spLocks noGrp="1"/>
          </p:cNvSpPr>
          <p:nvPr>
            <p:ph type="sldNum" sz="quarter" idx="12"/>
          </p:nvPr>
        </p:nvSpPr>
        <p:spPr/>
        <p:txBody>
          <a:bodyPr/>
          <a:lstStyle/>
          <a:p>
            <a:fld id="{3A98EE3D-8CD1-4C3F-BD1C-C98C9596463C}" type="slidenum">
              <a:rPr lang="en-US" smtClean="0"/>
              <a:t>4</a:t>
            </a:fld>
            <a:endParaRPr lang="en-US" dirty="0"/>
          </a:p>
        </p:txBody>
      </p:sp>
      <p:sp>
        <p:nvSpPr>
          <p:cNvPr id="8" name="Title 1">
            <a:extLst>
              <a:ext uri="{FF2B5EF4-FFF2-40B4-BE49-F238E27FC236}">
                <a16:creationId xmlns:a16="http://schemas.microsoft.com/office/drawing/2014/main" id="{355A09DA-C01E-4AD3-9202-C263C450F64D}"/>
              </a:ext>
            </a:extLst>
          </p:cNvPr>
          <p:cNvSpPr>
            <a:spLocks noGrp="1"/>
          </p:cNvSpPr>
          <p:nvPr>
            <p:ph type="title"/>
          </p:nvPr>
        </p:nvSpPr>
        <p:spPr>
          <a:xfrm>
            <a:off x="646111" y="452718"/>
            <a:ext cx="9404723" cy="1400530"/>
          </a:xfrm>
        </p:spPr>
        <p:txBody>
          <a:bodyPr>
            <a:normAutofit fontScale="90000"/>
          </a:bodyPr>
          <a:lstStyle/>
          <a:p>
            <a:r>
              <a:rPr lang="en-US" sz="3400" dirty="0">
                <a:latin typeface="Baskerville Old Face" panose="02020602080505020303" pitchFamily="18" charset="0"/>
              </a:rPr>
              <a:t>M. </a:t>
            </a:r>
            <a:r>
              <a:rPr lang="en-US" sz="3400" dirty="0" err="1">
                <a:latin typeface="Baskerville Old Face" panose="02020602080505020303" pitchFamily="18" charset="0"/>
              </a:rPr>
              <a:t>Sinreich</a:t>
            </a:r>
            <a:r>
              <a:rPr lang="en-US" sz="3400" dirty="0">
                <a:latin typeface="Baskerville Old Face" panose="02020602080505020303" pitchFamily="18" charset="0"/>
              </a:rPr>
              <a:t> (Switzerland)</a:t>
            </a:r>
            <a:br>
              <a:rPr lang="en-US" sz="3400" dirty="0">
                <a:latin typeface="Baskerville Old Face" panose="02020602080505020303" pitchFamily="18" charset="0"/>
              </a:rPr>
            </a:br>
            <a:r>
              <a:rPr lang="en-US" sz="3400" b="1" i="1" dirty="0">
                <a:solidFill>
                  <a:schemeClr val="accent1"/>
                </a:solidFill>
                <a:latin typeface="Baskerville Old Face" panose="02020602080505020303" pitchFamily="18" charset="0"/>
              </a:rPr>
              <a:t>“From monitoring to management of karst groundwater (GW) resources”</a:t>
            </a:r>
            <a:endParaRPr lang="en-US" sz="3400" b="1" dirty="0">
              <a:solidFill>
                <a:schemeClr val="accent1"/>
              </a:solidFill>
              <a:latin typeface="Baskerville Old Face" panose="02020602080505020303" pitchFamily="18" charset="0"/>
            </a:endParaRPr>
          </a:p>
        </p:txBody>
      </p:sp>
      <p:pic>
        <p:nvPicPr>
          <p:cNvPr id="2" name="Picture 1">
            <a:extLst>
              <a:ext uri="{FF2B5EF4-FFF2-40B4-BE49-F238E27FC236}">
                <a16:creationId xmlns:a16="http://schemas.microsoft.com/office/drawing/2014/main" id="{2CF399C4-BAC5-47A5-A506-1DD8491EB2FF}"/>
              </a:ext>
            </a:extLst>
          </p:cNvPr>
          <p:cNvPicPr>
            <a:picLocks noChangeAspect="1"/>
          </p:cNvPicPr>
          <p:nvPr/>
        </p:nvPicPr>
        <p:blipFill rotWithShape="1">
          <a:blip r:embed="rId3"/>
          <a:srcRect l="39581" t="38824" r="19500" b="8889"/>
          <a:stretch/>
        </p:blipFill>
        <p:spPr>
          <a:xfrm>
            <a:off x="3744686" y="1458099"/>
            <a:ext cx="8184390" cy="5104172"/>
          </a:xfrm>
          <a:prstGeom prst="rect">
            <a:avLst/>
          </a:prstGeom>
        </p:spPr>
      </p:pic>
      <p:sp>
        <p:nvSpPr>
          <p:cNvPr id="10" name="TextBox 9">
            <a:extLst>
              <a:ext uri="{FF2B5EF4-FFF2-40B4-BE49-F238E27FC236}">
                <a16:creationId xmlns:a16="http://schemas.microsoft.com/office/drawing/2014/main" id="{FC5FFA0D-96BF-4D06-8CE7-09BF0A4244DF}"/>
              </a:ext>
            </a:extLst>
          </p:cNvPr>
          <p:cNvSpPr txBox="1"/>
          <p:nvPr/>
        </p:nvSpPr>
        <p:spPr>
          <a:xfrm>
            <a:off x="4235886" y="6562271"/>
            <a:ext cx="7201989" cy="261610"/>
          </a:xfrm>
          <a:prstGeom prst="rect">
            <a:avLst/>
          </a:prstGeom>
          <a:noFill/>
        </p:spPr>
        <p:txBody>
          <a:bodyPr wrap="square" rtlCol="0">
            <a:spAutoFit/>
          </a:bodyPr>
          <a:lstStyle/>
          <a:p>
            <a:pPr algn="ctr"/>
            <a:r>
              <a:rPr lang="en-US" sz="1100" dirty="0">
                <a:latin typeface="Baskerville Old Face" panose="02020602080505020303" pitchFamily="18" charset="0"/>
              </a:rPr>
              <a:t>(</a:t>
            </a:r>
            <a:r>
              <a:rPr lang="en-US" sz="1100" dirty="0" err="1">
                <a:latin typeface="Baskerville Old Face" panose="02020602080505020303" pitchFamily="18" charset="0"/>
              </a:rPr>
              <a:t>Sinreich</a:t>
            </a:r>
            <a:r>
              <a:rPr lang="en-US" sz="1100" dirty="0">
                <a:latin typeface="Baskerville Old Face" panose="02020602080505020303" pitchFamily="18" charset="0"/>
              </a:rPr>
              <a:t> &amp; </a:t>
            </a:r>
            <a:r>
              <a:rPr lang="en-US" sz="1100" dirty="0" err="1">
                <a:latin typeface="Baskerville Old Face" panose="02020602080505020303" pitchFamily="18" charset="0"/>
              </a:rPr>
              <a:t>Pochon</a:t>
            </a:r>
            <a:r>
              <a:rPr lang="en-US" sz="1100" dirty="0">
                <a:latin typeface="Baskerville Old Face" panose="02020602080505020303" pitchFamily="18" charset="0"/>
              </a:rPr>
              <a:t>, 2015, p. 134)</a:t>
            </a:r>
          </a:p>
        </p:txBody>
      </p:sp>
      <p:sp>
        <p:nvSpPr>
          <p:cNvPr id="11" name="Content Placeholder 2">
            <a:extLst>
              <a:ext uri="{FF2B5EF4-FFF2-40B4-BE49-F238E27FC236}">
                <a16:creationId xmlns:a16="http://schemas.microsoft.com/office/drawing/2014/main" id="{5D22106A-F3A2-4B83-9E93-710385A7F9D4}"/>
              </a:ext>
            </a:extLst>
          </p:cNvPr>
          <p:cNvSpPr>
            <a:spLocks noGrp="1"/>
          </p:cNvSpPr>
          <p:nvPr>
            <p:ph idx="1"/>
          </p:nvPr>
        </p:nvSpPr>
        <p:spPr>
          <a:xfrm>
            <a:off x="1103313" y="2052918"/>
            <a:ext cx="2843848" cy="4195481"/>
          </a:xfrm>
        </p:spPr>
        <p:txBody>
          <a:bodyPr>
            <a:normAutofit/>
          </a:bodyPr>
          <a:lstStyle/>
          <a:p>
            <a:pPr marL="571500" indent="-457200">
              <a:buFont typeface="Arial" panose="020B0604020202020204" pitchFamily="34" charset="0"/>
              <a:buChar char="•"/>
            </a:pPr>
            <a:r>
              <a:rPr lang="en-US" sz="2400" dirty="0">
                <a:latin typeface="Baskerville Old Face" panose="02020602080505020303" pitchFamily="18" charset="0"/>
              </a:rPr>
              <a:t>Contrasting vulnerability mapping/ protection zoning assessment/ validation</a:t>
            </a:r>
          </a:p>
        </p:txBody>
      </p:sp>
    </p:spTree>
    <p:extLst>
      <p:ext uri="{BB962C8B-B14F-4D97-AF65-F5344CB8AC3E}">
        <p14:creationId xmlns:p14="http://schemas.microsoft.com/office/powerpoint/2010/main" val="1012933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AB8C49-CC99-4D96-80E8-D22C994C8084}"/>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5" name="Title 1">
            <a:extLst>
              <a:ext uri="{FF2B5EF4-FFF2-40B4-BE49-F238E27FC236}">
                <a16:creationId xmlns:a16="http://schemas.microsoft.com/office/drawing/2014/main" id="{10570D82-FD86-46EB-A522-8BBDE4CBC89B}"/>
              </a:ext>
            </a:extLst>
          </p:cNvPr>
          <p:cNvSpPr>
            <a:spLocks noGrp="1"/>
          </p:cNvSpPr>
          <p:nvPr>
            <p:ph type="title"/>
          </p:nvPr>
        </p:nvSpPr>
        <p:spPr>
          <a:xfrm>
            <a:off x="646111" y="452718"/>
            <a:ext cx="9404723" cy="1400530"/>
          </a:xfrm>
        </p:spPr>
        <p:txBody>
          <a:bodyPr>
            <a:normAutofit fontScale="90000"/>
          </a:bodyPr>
          <a:lstStyle/>
          <a:p>
            <a:r>
              <a:rPr lang="en-US" sz="3400" dirty="0">
                <a:latin typeface="Baskerville Old Face" panose="02020602080505020303" pitchFamily="18" charset="0"/>
              </a:rPr>
              <a:t>M. </a:t>
            </a:r>
            <a:r>
              <a:rPr lang="en-US" sz="3400" dirty="0" err="1">
                <a:latin typeface="Baskerville Old Face" panose="02020602080505020303" pitchFamily="18" charset="0"/>
              </a:rPr>
              <a:t>Sinreich</a:t>
            </a:r>
            <a:r>
              <a:rPr lang="en-US" sz="3400" dirty="0">
                <a:latin typeface="Baskerville Old Face" panose="02020602080505020303" pitchFamily="18" charset="0"/>
              </a:rPr>
              <a:t> (Switzerland)</a:t>
            </a:r>
            <a:br>
              <a:rPr lang="en-US" sz="3400" dirty="0">
                <a:latin typeface="Baskerville Old Face" panose="02020602080505020303" pitchFamily="18" charset="0"/>
              </a:rPr>
            </a:br>
            <a:r>
              <a:rPr lang="en-US" sz="3400" b="1" i="1" dirty="0">
                <a:solidFill>
                  <a:schemeClr val="accent1"/>
                </a:solidFill>
                <a:latin typeface="Baskerville Old Face" panose="02020602080505020303" pitchFamily="18" charset="0"/>
              </a:rPr>
              <a:t>“From monitoring to management of karst groundwater (GW) resources”</a:t>
            </a:r>
            <a:endParaRPr lang="en-US" sz="3400" b="1" dirty="0">
              <a:solidFill>
                <a:schemeClr val="accent1"/>
              </a:solidFill>
              <a:latin typeface="Baskerville Old Face" panose="02020602080505020303" pitchFamily="18" charset="0"/>
            </a:endParaRPr>
          </a:p>
        </p:txBody>
      </p:sp>
      <p:pic>
        <p:nvPicPr>
          <p:cNvPr id="6" name="Picture 5">
            <a:extLst>
              <a:ext uri="{FF2B5EF4-FFF2-40B4-BE49-F238E27FC236}">
                <a16:creationId xmlns:a16="http://schemas.microsoft.com/office/drawing/2014/main" id="{6FDD5185-8033-48F5-AFFD-353198DA7A9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278" b="74167" l="26510" r="69427">
                        <a14:foregroundMark x1="38125" y1="33796" x2="38125" y2="33796"/>
                        <a14:foregroundMark x1="28542" y1="32037" x2="28542" y2="32037"/>
                        <a14:foregroundMark x1="26979" y1="30278" x2="26979" y2="30278"/>
                        <a14:foregroundMark x1="65469" y1="36111" x2="65469" y2="36111"/>
                        <a14:foregroundMark x1="67344" y1="34907" x2="67344" y2="34907"/>
                        <a14:foregroundMark x1="69427" y1="36019" x2="69427" y2="36019"/>
                        <a14:foregroundMark x1="67292" y1="61389" x2="67292" y2="61389"/>
                        <a14:foregroundMark x1="68021" y1="71389" x2="68021" y2="71389"/>
                        <a14:foregroundMark x1="69115" y1="74167" x2="69167" y2="73611"/>
                        <a14:foregroundMark x1="66458" y1="73704" x2="64479" y2="74074"/>
                        <a14:foregroundMark x1="64479" y1="74074" x2="69167" y2="73611"/>
                        <a14:foregroundMark x1="69167" y1="73611" x2="69479" y2="73704"/>
                        <a14:foregroundMark x1="64740" y1="74167" x2="27656" y2="71389"/>
                        <a14:foregroundMark x1="27656" y1="71389" x2="26719" y2="62500"/>
                        <a14:foregroundMark x1="26719" y1="62500" x2="27448" y2="49630"/>
                        <a14:foregroundMark x1="27448" y1="49630" x2="26510" y2="43426"/>
                        <a14:foregroundMark x1="47188" y1="53611" x2="47188" y2="53611"/>
                        <a14:foregroundMark x1="68906" y1="49537" x2="69167" y2="72037"/>
                        <a14:foregroundMark x1="62969" y1="58056" x2="37500" y2="59074"/>
                        <a14:foregroundMark x1="47135" y1="41204" x2="55208" y2="48056"/>
                        <a14:foregroundMark x1="55208" y1="48056" x2="55208" y2="48056"/>
                        <a14:foregroundMark x1="41094" y1="58241" x2="49063" y2="67593"/>
                        <a14:foregroundMark x1="49063" y1="67593" x2="49063" y2="67593"/>
                      </a14:backgroundRemoval>
                    </a14:imgEffect>
                  </a14:imgLayer>
                </a14:imgProps>
              </a:ext>
            </a:extLst>
          </a:blip>
          <a:srcRect l="24545" t="28889" r="29319" b="23636"/>
          <a:stretch/>
        </p:blipFill>
        <p:spPr>
          <a:xfrm>
            <a:off x="-1130679" y="-381000"/>
            <a:ext cx="13592619" cy="7867649"/>
          </a:xfrm>
          <a:prstGeom prst="rect">
            <a:avLst/>
          </a:prstGeom>
        </p:spPr>
      </p:pic>
      <p:sp>
        <p:nvSpPr>
          <p:cNvPr id="7" name="TextBox 6">
            <a:extLst>
              <a:ext uri="{FF2B5EF4-FFF2-40B4-BE49-F238E27FC236}">
                <a16:creationId xmlns:a16="http://schemas.microsoft.com/office/drawing/2014/main" id="{E2EB11A9-F535-46F2-B47F-B0A90284D1EC}"/>
              </a:ext>
            </a:extLst>
          </p:cNvPr>
          <p:cNvSpPr txBox="1"/>
          <p:nvPr/>
        </p:nvSpPr>
        <p:spPr>
          <a:xfrm>
            <a:off x="7023100" y="7348149"/>
            <a:ext cx="5276850" cy="276999"/>
          </a:xfrm>
          <a:prstGeom prst="rect">
            <a:avLst/>
          </a:prstGeom>
          <a:noFill/>
        </p:spPr>
        <p:txBody>
          <a:bodyPr wrap="square" rtlCol="0">
            <a:spAutoFit/>
          </a:bodyPr>
          <a:lstStyle/>
          <a:p>
            <a:pPr algn="r"/>
            <a:r>
              <a:rPr lang="en-US" sz="1200" dirty="0">
                <a:latin typeface="Baskerville Old Face" panose="02020602080505020303" pitchFamily="18" charset="0"/>
              </a:rPr>
              <a:t>(Photo: T. Aguilo)</a:t>
            </a:r>
          </a:p>
        </p:txBody>
      </p:sp>
      <p:grpSp>
        <p:nvGrpSpPr>
          <p:cNvPr id="12" name="Group 11">
            <a:extLst>
              <a:ext uri="{FF2B5EF4-FFF2-40B4-BE49-F238E27FC236}">
                <a16:creationId xmlns:a16="http://schemas.microsoft.com/office/drawing/2014/main" id="{B5BF9D2B-B910-44C4-B4CA-69BB0DD6CE64}"/>
              </a:ext>
            </a:extLst>
          </p:cNvPr>
          <p:cNvGrpSpPr/>
          <p:nvPr/>
        </p:nvGrpSpPr>
        <p:grpSpPr>
          <a:xfrm>
            <a:off x="3219339" y="-40524"/>
            <a:ext cx="9582260" cy="7186696"/>
            <a:chOff x="3219339" y="-40524"/>
            <a:chExt cx="9582260" cy="7186696"/>
          </a:xfrm>
        </p:grpSpPr>
        <p:pic>
          <p:nvPicPr>
            <p:cNvPr id="10" name="Picture 9" descr="A snow covered mountain&#10;&#10;Description automatically generated">
              <a:extLst>
                <a:ext uri="{FF2B5EF4-FFF2-40B4-BE49-F238E27FC236}">
                  <a16:creationId xmlns:a16="http://schemas.microsoft.com/office/drawing/2014/main" id="{F4A85CA1-597D-43CC-A00B-A504409061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9339" y="-40524"/>
              <a:ext cx="9582260" cy="7186696"/>
            </a:xfrm>
            <a:prstGeom prst="rect">
              <a:avLst/>
            </a:prstGeom>
          </p:spPr>
        </p:pic>
        <p:sp>
          <p:nvSpPr>
            <p:cNvPr id="11" name="TextBox 10">
              <a:extLst>
                <a:ext uri="{FF2B5EF4-FFF2-40B4-BE49-F238E27FC236}">
                  <a16:creationId xmlns:a16="http://schemas.microsoft.com/office/drawing/2014/main" id="{1D1BFA79-30FC-4C0A-B31F-5CF3CA252558}"/>
                </a:ext>
              </a:extLst>
            </p:cNvPr>
            <p:cNvSpPr txBox="1"/>
            <p:nvPr/>
          </p:nvSpPr>
          <p:spPr>
            <a:xfrm>
              <a:off x="9587127" y="6923995"/>
              <a:ext cx="3207223" cy="215444"/>
            </a:xfrm>
            <a:prstGeom prst="rect">
              <a:avLst/>
            </a:prstGeom>
            <a:noFill/>
          </p:spPr>
          <p:txBody>
            <a:bodyPr wrap="square" rtlCol="0">
              <a:spAutoFit/>
            </a:bodyPr>
            <a:lstStyle/>
            <a:p>
              <a:pPr algn="r"/>
              <a:r>
                <a:rPr lang="en-US" sz="800" dirty="0">
                  <a:latin typeface="Baskerville Old Face" panose="02020602080505020303" pitchFamily="18" charset="0"/>
                </a:rPr>
                <a:t>https://karst.iah.org/files/2018/01/17-Karrenfield-Swiss-Alps.jpg</a:t>
              </a:r>
            </a:p>
          </p:txBody>
        </p:sp>
      </p:grpSp>
    </p:spTree>
    <p:extLst>
      <p:ext uri="{BB962C8B-B14F-4D97-AF65-F5344CB8AC3E}">
        <p14:creationId xmlns:p14="http://schemas.microsoft.com/office/powerpoint/2010/main" val="104500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2"/>
                                        </p:tgtEl>
                                        <p:attrNameLst>
                                          <p:attrName>ppt_w</p:attrName>
                                        </p:attrNameLst>
                                      </p:cBhvr>
                                      <p:tavLst>
                                        <p:tav tm="0">
                                          <p:val>
                                            <p:strVal val="ppt_w"/>
                                          </p:val>
                                        </p:tav>
                                        <p:tav tm="100000">
                                          <p:val>
                                            <p:fltVal val="0"/>
                                          </p:val>
                                        </p:tav>
                                      </p:tavLst>
                                    </p:anim>
                                    <p:anim calcmode="lin" valueType="num">
                                      <p:cBhvr>
                                        <p:cTn id="11" dur="500"/>
                                        <p:tgtEl>
                                          <p:spTgt spid="12"/>
                                        </p:tgtEl>
                                        <p:attrNameLst>
                                          <p:attrName>ppt_h</p:attrName>
                                        </p:attrNameLst>
                                      </p:cBhvr>
                                      <p:tavLst>
                                        <p:tav tm="0">
                                          <p:val>
                                            <p:strVal val="ppt_h"/>
                                          </p:val>
                                        </p:tav>
                                        <p:tav tm="100000">
                                          <p:val>
                                            <p:fltVal val="0"/>
                                          </p:val>
                                        </p:tav>
                                      </p:tavLst>
                                    </p:anim>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94B1FE-5599-446A-8977-C211083CF712}"/>
              </a:ext>
            </a:extLst>
          </p:cNvPr>
          <p:cNvSpPr>
            <a:spLocks noGrp="1"/>
          </p:cNvSpPr>
          <p:nvPr>
            <p:ph type="sldNum" sz="quarter" idx="12"/>
          </p:nvPr>
        </p:nvSpPr>
        <p:spPr/>
        <p:txBody>
          <a:bodyPr/>
          <a:lstStyle/>
          <a:p>
            <a:fld id="{3A98EE3D-8CD1-4C3F-BD1C-C98C9596463C}" type="slidenum">
              <a:rPr lang="en-US" smtClean="0"/>
              <a:t>6</a:t>
            </a:fld>
            <a:endParaRPr lang="en-US" dirty="0"/>
          </a:p>
        </p:txBody>
      </p:sp>
      <p:grpSp>
        <p:nvGrpSpPr>
          <p:cNvPr id="2" name="Group 1">
            <a:extLst>
              <a:ext uri="{FF2B5EF4-FFF2-40B4-BE49-F238E27FC236}">
                <a16:creationId xmlns:a16="http://schemas.microsoft.com/office/drawing/2014/main" id="{41DEA507-50FC-4A62-9669-EF3FA7301292}"/>
              </a:ext>
            </a:extLst>
          </p:cNvPr>
          <p:cNvGrpSpPr/>
          <p:nvPr/>
        </p:nvGrpSpPr>
        <p:grpSpPr>
          <a:xfrm>
            <a:off x="0" y="0"/>
            <a:ext cx="12192000" cy="7632700"/>
            <a:chOff x="4183398" y="904876"/>
            <a:chExt cx="7795224" cy="6246665"/>
          </a:xfrm>
        </p:grpSpPr>
        <p:sp>
          <p:nvSpPr>
            <p:cNvPr id="10" name="TextBox 9">
              <a:extLst>
                <a:ext uri="{FF2B5EF4-FFF2-40B4-BE49-F238E27FC236}">
                  <a16:creationId xmlns:a16="http://schemas.microsoft.com/office/drawing/2014/main" id="{FC5FFA0D-96BF-4D06-8CE7-09BF0A4244DF}"/>
                </a:ext>
              </a:extLst>
            </p:cNvPr>
            <p:cNvSpPr txBox="1"/>
            <p:nvPr/>
          </p:nvSpPr>
          <p:spPr>
            <a:xfrm>
              <a:off x="4727085" y="6905320"/>
              <a:ext cx="7201989" cy="246221"/>
            </a:xfrm>
            <a:prstGeom prst="rect">
              <a:avLst/>
            </a:prstGeom>
            <a:noFill/>
          </p:spPr>
          <p:txBody>
            <a:bodyPr wrap="square" rtlCol="0">
              <a:spAutoFit/>
            </a:bodyPr>
            <a:lstStyle/>
            <a:p>
              <a:pPr algn="r"/>
              <a:r>
                <a:rPr lang="en-US" sz="1000" dirty="0">
                  <a:latin typeface="Baskerville Old Face" panose="02020602080505020303" pitchFamily="18" charset="0"/>
                </a:rPr>
                <a:t>(Photo: T. Aguilo)</a:t>
              </a:r>
            </a:p>
          </p:txBody>
        </p:sp>
        <p:pic>
          <p:nvPicPr>
            <p:cNvPr id="12" name="Picture 11">
              <a:extLst>
                <a:ext uri="{FF2B5EF4-FFF2-40B4-BE49-F238E27FC236}">
                  <a16:creationId xmlns:a16="http://schemas.microsoft.com/office/drawing/2014/main" id="{299F1F97-60C4-45B7-805A-AB6135282DD2}"/>
                </a:ext>
              </a:extLst>
            </p:cNvPr>
            <p:cNvPicPr>
              <a:picLocks noChangeAspect="1"/>
            </p:cNvPicPr>
            <p:nvPr/>
          </p:nvPicPr>
          <p:blipFill rotWithShape="1">
            <a:blip r:embed="rId3"/>
            <a:srcRect l="66021" t="38161" r="7014" b="27024"/>
            <a:stretch/>
          </p:blipFill>
          <p:spPr>
            <a:xfrm>
              <a:off x="4183398" y="904876"/>
              <a:ext cx="7795224" cy="5637518"/>
            </a:xfrm>
            <a:prstGeom prst="rect">
              <a:avLst/>
            </a:prstGeom>
          </p:spPr>
        </p:pic>
      </p:grpSp>
    </p:spTree>
    <p:extLst>
      <p:ext uri="{BB962C8B-B14F-4D97-AF65-F5344CB8AC3E}">
        <p14:creationId xmlns:p14="http://schemas.microsoft.com/office/powerpoint/2010/main" val="3932322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DF4A99-DEDD-4909-BC00-0E335EA78E8D}"/>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5" name="Title 1">
            <a:extLst>
              <a:ext uri="{FF2B5EF4-FFF2-40B4-BE49-F238E27FC236}">
                <a16:creationId xmlns:a16="http://schemas.microsoft.com/office/drawing/2014/main" id="{D79089FA-0766-4717-9425-E8BA067DD48B}"/>
              </a:ext>
            </a:extLst>
          </p:cNvPr>
          <p:cNvSpPr>
            <a:spLocks noGrp="1"/>
          </p:cNvSpPr>
          <p:nvPr>
            <p:ph type="title"/>
          </p:nvPr>
        </p:nvSpPr>
        <p:spPr>
          <a:xfrm>
            <a:off x="646111" y="452718"/>
            <a:ext cx="9404723" cy="1400530"/>
          </a:xfrm>
        </p:spPr>
        <p:txBody>
          <a:bodyPr>
            <a:normAutofit fontScale="90000"/>
          </a:bodyPr>
          <a:lstStyle/>
          <a:p>
            <a:r>
              <a:rPr lang="en-US" sz="3400" dirty="0">
                <a:latin typeface="Baskerville Old Face" panose="02020602080505020303" pitchFamily="18" charset="0"/>
              </a:rPr>
              <a:t>M. </a:t>
            </a:r>
            <a:r>
              <a:rPr lang="en-US" sz="3400" dirty="0" err="1">
                <a:latin typeface="Baskerville Old Face" panose="02020602080505020303" pitchFamily="18" charset="0"/>
              </a:rPr>
              <a:t>Sinreich</a:t>
            </a:r>
            <a:r>
              <a:rPr lang="en-US" sz="3400" dirty="0">
                <a:latin typeface="Baskerville Old Face" panose="02020602080505020303" pitchFamily="18" charset="0"/>
              </a:rPr>
              <a:t> (Switzerland)</a:t>
            </a:r>
            <a:br>
              <a:rPr lang="en-US" sz="3400" dirty="0">
                <a:latin typeface="Baskerville Old Face" panose="02020602080505020303" pitchFamily="18" charset="0"/>
              </a:rPr>
            </a:br>
            <a:r>
              <a:rPr lang="en-US" sz="3400" b="1" i="1" dirty="0">
                <a:solidFill>
                  <a:schemeClr val="accent1"/>
                </a:solidFill>
                <a:latin typeface="Baskerville Old Face" panose="02020602080505020303" pitchFamily="18" charset="0"/>
              </a:rPr>
              <a:t>“From monitoring to management of karst groundwater (GW) resources”</a:t>
            </a:r>
            <a:endParaRPr lang="en-US" sz="3400" b="1" dirty="0">
              <a:solidFill>
                <a:schemeClr val="accent1"/>
              </a:solidFill>
              <a:latin typeface="Baskerville Old Face" panose="02020602080505020303" pitchFamily="18" charset="0"/>
            </a:endParaRPr>
          </a:p>
        </p:txBody>
      </p:sp>
      <p:pic>
        <p:nvPicPr>
          <p:cNvPr id="6" name="Picture 5">
            <a:extLst>
              <a:ext uri="{FF2B5EF4-FFF2-40B4-BE49-F238E27FC236}">
                <a16:creationId xmlns:a16="http://schemas.microsoft.com/office/drawing/2014/main" id="{81AA62C3-8850-45FB-BDC0-4EFE507F64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93" b="77500" l="21667" r="72448">
                        <a14:foregroundMark x1="24323" y1="11667" x2="24010" y2="11944"/>
                        <a14:foregroundMark x1="21510" y1="11389" x2="24531" y2="71944"/>
                        <a14:foregroundMark x1="24531" y1="71944" x2="23125" y2="77500"/>
                        <a14:foregroundMark x1="23594" y1="75463" x2="44844" y2="72593"/>
                        <a14:foregroundMark x1="44844" y1="72593" x2="69688" y2="73796"/>
                        <a14:foregroundMark x1="70469" y1="12778" x2="70885" y2="73611"/>
                        <a14:foregroundMark x1="70417" y1="11204" x2="57292" y2="14907"/>
                        <a14:foregroundMark x1="57292" y1="14907" x2="24219" y2="10093"/>
                        <a14:foregroundMark x1="21667" y1="20833" x2="21667" y2="20833"/>
                        <a14:foregroundMark x1="72448" y1="68241" x2="72448" y2="68241"/>
                        <a14:foregroundMark x1="66979" y1="63056" x2="66979" y2="63056"/>
                        <a14:foregroundMark x1="64063" y1="59074" x2="63698" y2="59352"/>
                        <a14:foregroundMark x1="57344" y1="51944" x2="71563" y2="65278"/>
                        <a14:foregroundMark x1="62760" y1="59907" x2="57135" y2="66019"/>
                      </a14:backgroundRemoval>
                    </a14:imgEffect>
                  </a14:imgLayer>
                </a14:imgProps>
              </a:ext>
              <a:ext uri="{28A0092B-C50C-407E-A947-70E740481C1C}">
                <a14:useLocalDpi xmlns:a14="http://schemas.microsoft.com/office/drawing/2010/main" val="0"/>
              </a:ext>
            </a:extLst>
          </a:blip>
          <a:srcRect l="24218" t="18889" r="27969" b="29165"/>
          <a:stretch/>
        </p:blipFill>
        <p:spPr>
          <a:xfrm>
            <a:off x="3610841" y="1694165"/>
            <a:ext cx="8423316" cy="5147581"/>
          </a:xfrm>
          <a:prstGeom prst="rect">
            <a:avLst/>
          </a:prstGeom>
        </p:spPr>
      </p:pic>
      <p:grpSp>
        <p:nvGrpSpPr>
          <p:cNvPr id="11" name="Group 10">
            <a:extLst>
              <a:ext uri="{FF2B5EF4-FFF2-40B4-BE49-F238E27FC236}">
                <a16:creationId xmlns:a16="http://schemas.microsoft.com/office/drawing/2014/main" id="{DC80B652-158F-40DA-950C-F784A25011A8}"/>
              </a:ext>
            </a:extLst>
          </p:cNvPr>
          <p:cNvGrpSpPr/>
          <p:nvPr/>
        </p:nvGrpSpPr>
        <p:grpSpPr>
          <a:xfrm>
            <a:off x="868699" y="1689009"/>
            <a:ext cx="11264160" cy="5648104"/>
            <a:chOff x="868699" y="1689009"/>
            <a:chExt cx="11264160" cy="5648104"/>
          </a:xfrm>
        </p:grpSpPr>
        <p:pic>
          <p:nvPicPr>
            <p:cNvPr id="9" name="Picture 8">
              <a:extLst>
                <a:ext uri="{FF2B5EF4-FFF2-40B4-BE49-F238E27FC236}">
                  <a16:creationId xmlns:a16="http://schemas.microsoft.com/office/drawing/2014/main" id="{39ADBDA5-6C5F-4E0E-BD70-4979688F2276}"/>
                </a:ext>
              </a:extLst>
            </p:cNvPr>
            <p:cNvPicPr>
              <a:picLocks noChangeAspect="1"/>
            </p:cNvPicPr>
            <p:nvPr/>
          </p:nvPicPr>
          <p:blipFill rotWithShape="1">
            <a:blip r:embed="rId5"/>
            <a:srcRect l="22861" t="15506" r="26547" b="30582"/>
            <a:stretch/>
          </p:blipFill>
          <p:spPr>
            <a:xfrm>
              <a:off x="3610840" y="1689009"/>
              <a:ext cx="8522019" cy="5147581"/>
            </a:xfrm>
            <a:prstGeom prst="rect">
              <a:avLst/>
            </a:prstGeom>
          </p:spPr>
        </p:pic>
        <p:sp>
          <p:nvSpPr>
            <p:cNvPr id="10" name="TextBox 9">
              <a:extLst>
                <a:ext uri="{FF2B5EF4-FFF2-40B4-BE49-F238E27FC236}">
                  <a16:creationId xmlns:a16="http://schemas.microsoft.com/office/drawing/2014/main" id="{B99A219C-2276-4F12-B74E-836D2C1DA737}"/>
                </a:ext>
              </a:extLst>
            </p:cNvPr>
            <p:cNvSpPr txBox="1"/>
            <p:nvPr/>
          </p:nvSpPr>
          <p:spPr>
            <a:xfrm>
              <a:off x="868699" y="7036260"/>
              <a:ext cx="11264160" cy="300853"/>
            </a:xfrm>
            <a:prstGeom prst="rect">
              <a:avLst/>
            </a:prstGeom>
            <a:noFill/>
          </p:spPr>
          <p:txBody>
            <a:bodyPr wrap="square" rtlCol="0">
              <a:spAutoFit/>
            </a:bodyPr>
            <a:lstStyle/>
            <a:p>
              <a:pPr algn="r"/>
              <a:r>
                <a:rPr lang="en-US" sz="1000" dirty="0">
                  <a:latin typeface="Baskerville Old Face" panose="02020602080505020303" pitchFamily="18" charset="0"/>
                </a:rPr>
                <a:t>(Photo: T. Aguilo)</a:t>
              </a:r>
            </a:p>
          </p:txBody>
        </p:sp>
      </p:grpSp>
      <p:sp>
        <p:nvSpPr>
          <p:cNvPr id="14" name="Content Placeholder 2">
            <a:extLst>
              <a:ext uri="{FF2B5EF4-FFF2-40B4-BE49-F238E27FC236}">
                <a16:creationId xmlns:a16="http://schemas.microsoft.com/office/drawing/2014/main" id="{D3823AE7-7D38-4976-AC2A-5FE73D84F701}"/>
              </a:ext>
            </a:extLst>
          </p:cNvPr>
          <p:cNvSpPr txBox="1">
            <a:spLocks/>
          </p:cNvSpPr>
          <p:nvPr/>
        </p:nvSpPr>
        <p:spPr>
          <a:xfrm>
            <a:off x="1103313" y="2052918"/>
            <a:ext cx="2843848" cy="419548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571500" indent="-457200">
              <a:buFont typeface="Arial" panose="020B0604020202020204" pitchFamily="34" charset="0"/>
              <a:buChar char="•"/>
            </a:pPr>
            <a:r>
              <a:rPr lang="en-US" sz="2400" dirty="0">
                <a:latin typeface="Baskerville Old Face" panose="02020602080505020303" pitchFamily="18" charset="0"/>
              </a:rPr>
              <a:t>Contrasting vulnerability mapping/ protection zoning assessment/ validation</a:t>
            </a:r>
          </a:p>
        </p:txBody>
      </p:sp>
    </p:spTree>
    <p:extLst>
      <p:ext uri="{BB962C8B-B14F-4D97-AF65-F5344CB8AC3E}">
        <p14:creationId xmlns:p14="http://schemas.microsoft.com/office/powerpoint/2010/main" val="2941142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6C9A1-DC39-42D3-951C-DCF8C6907318}"/>
              </a:ext>
            </a:extLst>
          </p:cNvPr>
          <p:cNvSpPr>
            <a:spLocks noGrp="1"/>
          </p:cNvSpPr>
          <p:nvPr>
            <p:ph idx="1"/>
          </p:nvPr>
        </p:nvSpPr>
        <p:spPr>
          <a:xfrm>
            <a:off x="3845933" y="3242130"/>
            <a:ext cx="4593751" cy="954107"/>
          </a:xfrm>
        </p:spPr>
        <p:txBody>
          <a:bodyPr>
            <a:normAutofit fontScale="92500" lnSpcReduction="10000"/>
          </a:bodyPr>
          <a:lstStyle/>
          <a:p>
            <a:pPr marL="114300" indent="0" algn="ctr">
              <a:buNone/>
            </a:pPr>
            <a:r>
              <a:rPr lang="en-US" sz="3200" dirty="0">
                <a:latin typeface="Baskerville Old Face" panose="02020602080505020303" pitchFamily="18" charset="0"/>
              </a:rPr>
              <a:t>Environmental Management Process</a:t>
            </a:r>
          </a:p>
        </p:txBody>
      </p:sp>
      <p:sp>
        <p:nvSpPr>
          <p:cNvPr id="5" name="Slide Number Placeholder 4">
            <a:extLst>
              <a:ext uri="{FF2B5EF4-FFF2-40B4-BE49-F238E27FC236}">
                <a16:creationId xmlns:a16="http://schemas.microsoft.com/office/drawing/2014/main" id="{3C8BD91A-9A14-4E64-914D-524F1FBBDE21}"/>
              </a:ext>
            </a:extLst>
          </p:cNvPr>
          <p:cNvSpPr>
            <a:spLocks noGrp="1"/>
          </p:cNvSpPr>
          <p:nvPr>
            <p:ph type="sldNum" sz="quarter" idx="12"/>
          </p:nvPr>
        </p:nvSpPr>
        <p:spPr/>
        <p:txBody>
          <a:bodyPr/>
          <a:lstStyle/>
          <a:p>
            <a:fld id="{3A98EE3D-8CD1-4C3F-BD1C-C98C9596463C}" type="slidenum">
              <a:rPr lang="en-US" smtClean="0">
                <a:latin typeface="Baskerville Old Face" panose="02020602080505020303" pitchFamily="18" charset="0"/>
              </a:rPr>
              <a:t>8</a:t>
            </a:fld>
            <a:endParaRPr lang="en-US" dirty="0">
              <a:latin typeface="Baskerville Old Face" panose="02020602080505020303" pitchFamily="18" charset="0"/>
            </a:endParaRPr>
          </a:p>
        </p:txBody>
      </p:sp>
      <p:sp>
        <p:nvSpPr>
          <p:cNvPr id="10" name="TextBox 9">
            <a:extLst>
              <a:ext uri="{FF2B5EF4-FFF2-40B4-BE49-F238E27FC236}">
                <a16:creationId xmlns:a16="http://schemas.microsoft.com/office/drawing/2014/main" id="{67335378-A7BC-439A-BE3E-A23165A5C377}"/>
              </a:ext>
            </a:extLst>
          </p:cNvPr>
          <p:cNvSpPr txBox="1"/>
          <p:nvPr/>
        </p:nvSpPr>
        <p:spPr>
          <a:xfrm>
            <a:off x="3352604" y="4654702"/>
            <a:ext cx="2041072" cy="1569660"/>
          </a:xfrm>
          <a:prstGeom prst="rect">
            <a:avLst/>
          </a:prstGeom>
          <a:blipFill>
            <a:blip r:embed="rId3"/>
            <a:tile tx="0" ty="0" sx="100000" sy="100000" flip="none" algn="tl"/>
          </a:blipFill>
        </p:spPr>
        <p:txBody>
          <a:bodyPr wrap="square" rtlCol="0">
            <a:spAutoFit/>
          </a:bodyPr>
          <a:lstStyle/>
          <a:p>
            <a:pPr marL="0" lvl="1" algn="ctr"/>
            <a:r>
              <a:rPr lang="en-US" sz="2400" dirty="0">
                <a:solidFill>
                  <a:schemeClr val="bg1"/>
                </a:solidFill>
                <a:latin typeface="Baskerville Old Face" panose="02020602080505020303" pitchFamily="18" charset="0"/>
              </a:rPr>
              <a:t>Contaminant-specific transport &amp; Storage</a:t>
            </a:r>
          </a:p>
        </p:txBody>
      </p:sp>
      <p:sp>
        <p:nvSpPr>
          <p:cNvPr id="11" name="TextBox 10">
            <a:extLst>
              <a:ext uri="{FF2B5EF4-FFF2-40B4-BE49-F238E27FC236}">
                <a16:creationId xmlns:a16="http://schemas.microsoft.com/office/drawing/2014/main" id="{80270A3F-2DDE-48E4-BD52-CB95EFCE5968}"/>
              </a:ext>
            </a:extLst>
          </p:cNvPr>
          <p:cNvSpPr txBox="1"/>
          <p:nvPr/>
        </p:nvSpPr>
        <p:spPr>
          <a:xfrm>
            <a:off x="458937" y="3550874"/>
            <a:ext cx="2041072" cy="461665"/>
          </a:xfrm>
          <a:prstGeom prst="rect">
            <a:avLst/>
          </a:prstGeom>
          <a:blipFill>
            <a:blip r:embed="rId3"/>
            <a:tile tx="0" ty="0" sx="100000" sy="100000" flip="none" algn="tl"/>
          </a:blipFill>
        </p:spPr>
        <p:txBody>
          <a:bodyPr wrap="square" rtlCol="0">
            <a:spAutoFit/>
          </a:bodyPr>
          <a:lstStyle/>
          <a:p>
            <a:pPr marL="0" lvl="1" algn="ctr"/>
            <a:r>
              <a:rPr lang="en-US" sz="2400" dirty="0">
                <a:solidFill>
                  <a:schemeClr val="bg1"/>
                </a:solidFill>
                <a:latin typeface="Baskerville Old Face" panose="02020602080505020303" pitchFamily="18" charset="0"/>
              </a:rPr>
              <a:t>Monitoring</a:t>
            </a:r>
          </a:p>
        </p:txBody>
      </p:sp>
      <p:sp>
        <p:nvSpPr>
          <p:cNvPr id="7" name="TextBox 6">
            <a:extLst>
              <a:ext uri="{FF2B5EF4-FFF2-40B4-BE49-F238E27FC236}">
                <a16:creationId xmlns:a16="http://schemas.microsoft.com/office/drawing/2014/main" id="{CADEB70A-3699-428E-A6F8-548C8452A212}"/>
              </a:ext>
            </a:extLst>
          </p:cNvPr>
          <p:cNvSpPr txBox="1"/>
          <p:nvPr/>
        </p:nvSpPr>
        <p:spPr>
          <a:xfrm>
            <a:off x="5061858" y="1841881"/>
            <a:ext cx="2204011" cy="830997"/>
          </a:xfrm>
          <a:prstGeom prst="rect">
            <a:avLst/>
          </a:prstGeom>
          <a:blipFill>
            <a:blip r:embed="rId3"/>
            <a:tile tx="0" ty="0" sx="100000" sy="100000" flip="none" algn="tl"/>
          </a:blipFill>
        </p:spPr>
        <p:txBody>
          <a:bodyPr wrap="square" rtlCol="0">
            <a:spAutoFit/>
          </a:bodyPr>
          <a:lstStyle/>
          <a:p>
            <a:pPr algn="ctr"/>
            <a:r>
              <a:rPr lang="en-US" sz="2400" dirty="0">
                <a:solidFill>
                  <a:schemeClr val="bg1"/>
                </a:solidFill>
                <a:latin typeface="Baskerville Old Face" panose="02020602080505020303" pitchFamily="18" charset="0"/>
              </a:rPr>
              <a:t>Contaminant source(s)</a:t>
            </a:r>
          </a:p>
        </p:txBody>
      </p:sp>
      <p:sp>
        <p:nvSpPr>
          <p:cNvPr id="8" name="TextBox 7">
            <a:extLst>
              <a:ext uri="{FF2B5EF4-FFF2-40B4-BE49-F238E27FC236}">
                <a16:creationId xmlns:a16="http://schemas.microsoft.com/office/drawing/2014/main" id="{4194390F-F2D3-4CFB-B429-7636E23E332A}"/>
              </a:ext>
            </a:extLst>
          </p:cNvPr>
          <p:cNvSpPr txBox="1"/>
          <p:nvPr/>
        </p:nvSpPr>
        <p:spPr>
          <a:xfrm>
            <a:off x="9431358" y="3455972"/>
            <a:ext cx="2282882" cy="707886"/>
          </a:xfrm>
          <a:prstGeom prst="rect">
            <a:avLst/>
          </a:prstGeom>
          <a:blipFill>
            <a:blip r:embed="rId3"/>
            <a:tile tx="0" ty="0" sx="100000" sy="100000" flip="none" algn="tl"/>
          </a:blipFill>
        </p:spPr>
        <p:txBody>
          <a:bodyPr wrap="square" rtlCol="0">
            <a:spAutoFit/>
          </a:bodyPr>
          <a:lstStyle/>
          <a:p>
            <a:pPr marL="0" lvl="1" algn="ctr"/>
            <a:r>
              <a:rPr lang="en-US" sz="2000" dirty="0">
                <a:solidFill>
                  <a:schemeClr val="bg1"/>
                </a:solidFill>
                <a:latin typeface="Baskerville Old Face" panose="02020602080505020303" pitchFamily="18" charset="0"/>
              </a:rPr>
              <a:t>Spatial/temporal system vulnerability</a:t>
            </a:r>
          </a:p>
        </p:txBody>
      </p:sp>
      <p:sp>
        <p:nvSpPr>
          <p:cNvPr id="9" name="TextBox 8">
            <a:extLst>
              <a:ext uri="{FF2B5EF4-FFF2-40B4-BE49-F238E27FC236}">
                <a16:creationId xmlns:a16="http://schemas.microsoft.com/office/drawing/2014/main" id="{6DBF78D3-BDF3-4B1A-88DF-0FDF14618BC5}"/>
              </a:ext>
            </a:extLst>
          </p:cNvPr>
          <p:cNvSpPr txBox="1"/>
          <p:nvPr/>
        </p:nvSpPr>
        <p:spPr>
          <a:xfrm>
            <a:off x="6911980" y="5239900"/>
            <a:ext cx="2041072" cy="830997"/>
          </a:xfrm>
          <a:prstGeom prst="rect">
            <a:avLst/>
          </a:prstGeom>
          <a:blipFill>
            <a:blip r:embed="rId3"/>
            <a:tile tx="0" ty="0" sx="100000" sy="100000" flip="none" algn="tl"/>
          </a:blipFill>
        </p:spPr>
        <p:txBody>
          <a:bodyPr wrap="square" rtlCol="0">
            <a:spAutoFit/>
          </a:bodyPr>
          <a:lstStyle/>
          <a:p>
            <a:pPr marL="0" lvl="1" algn="ctr"/>
            <a:r>
              <a:rPr lang="en-US" sz="2400" dirty="0">
                <a:solidFill>
                  <a:schemeClr val="bg1"/>
                </a:solidFill>
                <a:latin typeface="Baskerville Old Face" panose="02020602080505020303" pitchFamily="18" charset="0"/>
              </a:rPr>
              <a:t>Source Definition</a:t>
            </a:r>
          </a:p>
        </p:txBody>
      </p:sp>
      <p:sp>
        <p:nvSpPr>
          <p:cNvPr id="23" name="Arrow: Bent 22">
            <a:extLst>
              <a:ext uri="{FF2B5EF4-FFF2-40B4-BE49-F238E27FC236}">
                <a16:creationId xmlns:a16="http://schemas.microsoft.com/office/drawing/2014/main" id="{9DA918F9-753E-4BD8-8C8C-D844C4D08975}"/>
              </a:ext>
            </a:extLst>
          </p:cNvPr>
          <p:cNvSpPr/>
          <p:nvPr/>
        </p:nvSpPr>
        <p:spPr>
          <a:xfrm rot="5400000">
            <a:off x="8572051" y="885277"/>
            <a:ext cx="1181297" cy="3532412"/>
          </a:xfrm>
          <a:prstGeom prst="bentArrow">
            <a:avLst>
              <a:gd name="adj1" fmla="val 20852"/>
              <a:gd name="adj2" fmla="val 22235"/>
              <a:gd name="adj3" fmla="val 25000"/>
              <a:gd name="adj4" fmla="val 396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Bent 23">
            <a:extLst>
              <a:ext uri="{FF2B5EF4-FFF2-40B4-BE49-F238E27FC236}">
                <a16:creationId xmlns:a16="http://schemas.microsoft.com/office/drawing/2014/main" id="{E5C24648-1F9A-4B2C-A7FB-9EDDE628FC49}"/>
              </a:ext>
            </a:extLst>
          </p:cNvPr>
          <p:cNvSpPr/>
          <p:nvPr/>
        </p:nvSpPr>
        <p:spPr>
          <a:xfrm>
            <a:off x="1398816" y="1985783"/>
            <a:ext cx="3532413" cy="1360564"/>
          </a:xfrm>
          <a:prstGeom prst="bentArrow">
            <a:avLst>
              <a:gd name="adj1" fmla="val 20199"/>
              <a:gd name="adj2" fmla="val 208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Bent 24">
            <a:extLst>
              <a:ext uri="{FF2B5EF4-FFF2-40B4-BE49-F238E27FC236}">
                <a16:creationId xmlns:a16="http://schemas.microsoft.com/office/drawing/2014/main" id="{B85B48E4-4740-4968-81B7-EF6704836FD9}"/>
              </a:ext>
            </a:extLst>
          </p:cNvPr>
          <p:cNvSpPr/>
          <p:nvPr/>
        </p:nvSpPr>
        <p:spPr>
          <a:xfrm rot="10800000">
            <a:off x="9098276" y="4377698"/>
            <a:ext cx="1727566" cy="1569661"/>
          </a:xfrm>
          <a:prstGeom prst="bentArrow">
            <a:avLst>
              <a:gd name="adj1" fmla="val 19799"/>
              <a:gd name="adj2" fmla="val 17198"/>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Left 25">
            <a:extLst>
              <a:ext uri="{FF2B5EF4-FFF2-40B4-BE49-F238E27FC236}">
                <a16:creationId xmlns:a16="http://schemas.microsoft.com/office/drawing/2014/main" id="{CF87DFE0-348D-4AC6-B22C-C5C7393867A0}"/>
              </a:ext>
            </a:extLst>
          </p:cNvPr>
          <p:cNvSpPr/>
          <p:nvPr/>
        </p:nvSpPr>
        <p:spPr>
          <a:xfrm>
            <a:off x="5533307" y="5439532"/>
            <a:ext cx="1219843" cy="4317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Bent 26">
            <a:extLst>
              <a:ext uri="{FF2B5EF4-FFF2-40B4-BE49-F238E27FC236}">
                <a16:creationId xmlns:a16="http://schemas.microsoft.com/office/drawing/2014/main" id="{BF168552-51EF-40B4-A60E-9D38A693AA9B}"/>
              </a:ext>
            </a:extLst>
          </p:cNvPr>
          <p:cNvSpPr/>
          <p:nvPr/>
        </p:nvSpPr>
        <p:spPr>
          <a:xfrm rot="16200000">
            <a:off x="1296632" y="4013214"/>
            <a:ext cx="1675029" cy="2041074"/>
          </a:xfrm>
          <a:prstGeom prst="bentArrow">
            <a:avLst>
              <a:gd name="adj1" fmla="val 17644"/>
              <a:gd name="adj2" fmla="val 19372"/>
              <a:gd name="adj3" fmla="val 25000"/>
              <a:gd name="adj4" fmla="val 241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itle 1">
            <a:extLst>
              <a:ext uri="{FF2B5EF4-FFF2-40B4-BE49-F238E27FC236}">
                <a16:creationId xmlns:a16="http://schemas.microsoft.com/office/drawing/2014/main" id="{A9F5AD66-5612-4659-A032-2E20D201538B}"/>
              </a:ext>
            </a:extLst>
          </p:cNvPr>
          <p:cNvSpPr>
            <a:spLocks noGrp="1"/>
          </p:cNvSpPr>
          <p:nvPr>
            <p:ph type="title"/>
          </p:nvPr>
        </p:nvSpPr>
        <p:spPr>
          <a:xfrm>
            <a:off x="646111" y="452718"/>
            <a:ext cx="9404723" cy="1400530"/>
          </a:xfrm>
        </p:spPr>
        <p:txBody>
          <a:bodyPr>
            <a:normAutofit fontScale="90000"/>
          </a:bodyPr>
          <a:lstStyle/>
          <a:p>
            <a:r>
              <a:rPr lang="en-US" sz="3400" dirty="0">
                <a:latin typeface="Baskerville Old Face" panose="02020602080505020303" pitchFamily="18" charset="0"/>
              </a:rPr>
              <a:t>M. </a:t>
            </a:r>
            <a:r>
              <a:rPr lang="en-US" sz="3400" dirty="0" err="1">
                <a:latin typeface="Baskerville Old Face" panose="02020602080505020303" pitchFamily="18" charset="0"/>
              </a:rPr>
              <a:t>Sinreich</a:t>
            </a:r>
            <a:r>
              <a:rPr lang="en-US" sz="3400" dirty="0">
                <a:latin typeface="Baskerville Old Face" panose="02020602080505020303" pitchFamily="18" charset="0"/>
              </a:rPr>
              <a:t> (Switzerland)</a:t>
            </a:r>
            <a:br>
              <a:rPr lang="en-US" sz="3400" dirty="0">
                <a:latin typeface="Baskerville Old Face" panose="02020602080505020303" pitchFamily="18" charset="0"/>
              </a:rPr>
            </a:br>
            <a:r>
              <a:rPr lang="en-US" sz="3400" b="1" i="1" dirty="0">
                <a:solidFill>
                  <a:schemeClr val="accent1"/>
                </a:solidFill>
                <a:latin typeface="Baskerville Old Face" panose="02020602080505020303" pitchFamily="18" charset="0"/>
              </a:rPr>
              <a:t>“From monitoring to management of karst groundwater (GW) resources”</a:t>
            </a:r>
            <a:endParaRPr lang="en-US" sz="3400" b="1" dirty="0">
              <a:solidFill>
                <a:schemeClr val="accent1"/>
              </a:solidFill>
              <a:latin typeface="Baskerville Old Face" panose="02020602080505020303" pitchFamily="18" charset="0"/>
            </a:endParaRPr>
          </a:p>
        </p:txBody>
      </p:sp>
      <p:sp>
        <p:nvSpPr>
          <p:cNvPr id="16" name="TextBox 15">
            <a:extLst>
              <a:ext uri="{FF2B5EF4-FFF2-40B4-BE49-F238E27FC236}">
                <a16:creationId xmlns:a16="http://schemas.microsoft.com/office/drawing/2014/main" id="{14764495-202D-4112-8FE4-23EFA859BF4F}"/>
              </a:ext>
            </a:extLst>
          </p:cNvPr>
          <p:cNvSpPr txBox="1"/>
          <p:nvPr/>
        </p:nvSpPr>
        <p:spPr>
          <a:xfrm>
            <a:off x="7566282" y="6570943"/>
            <a:ext cx="4653646" cy="276999"/>
          </a:xfrm>
          <a:prstGeom prst="rect">
            <a:avLst/>
          </a:prstGeom>
          <a:noFill/>
        </p:spPr>
        <p:txBody>
          <a:bodyPr wrap="square" rtlCol="0">
            <a:spAutoFit/>
          </a:bodyPr>
          <a:lstStyle/>
          <a:p>
            <a:pPr algn="r"/>
            <a:r>
              <a:rPr lang="en-US" sz="1200" dirty="0">
                <a:latin typeface="Baskerville Old Face" panose="02020602080505020303" pitchFamily="18" charset="0"/>
              </a:rPr>
              <a:t>(Illustration: M. </a:t>
            </a:r>
            <a:r>
              <a:rPr lang="en-US" sz="1200" dirty="0" err="1">
                <a:latin typeface="Baskerville Old Face" panose="02020602080505020303" pitchFamily="18" charset="0"/>
              </a:rPr>
              <a:t>Dueñas</a:t>
            </a:r>
            <a:r>
              <a:rPr lang="en-US" sz="1200" dirty="0">
                <a:latin typeface="Baskerville Old Face" panose="02020602080505020303" pitchFamily="18" charset="0"/>
              </a:rPr>
              <a:t>)</a:t>
            </a:r>
          </a:p>
        </p:txBody>
      </p:sp>
    </p:spTree>
    <p:extLst>
      <p:ext uri="{BB962C8B-B14F-4D97-AF65-F5344CB8AC3E}">
        <p14:creationId xmlns:p14="http://schemas.microsoft.com/office/powerpoint/2010/main" val="3414786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5C2FA1-75DF-4EC2-AFDC-4839D770CB51}"/>
              </a:ext>
            </a:extLst>
          </p:cNvPr>
          <p:cNvSpPr>
            <a:spLocks noGrp="1"/>
          </p:cNvSpPr>
          <p:nvPr>
            <p:ph type="title"/>
          </p:nvPr>
        </p:nvSpPr>
        <p:spPr>
          <a:xfrm>
            <a:off x="646111" y="371073"/>
            <a:ext cx="9404723" cy="1400530"/>
          </a:xfrm>
        </p:spPr>
        <p:txBody>
          <a:bodyPr>
            <a:normAutofit fontScale="90000"/>
          </a:bodyPr>
          <a:lstStyle/>
          <a:p>
            <a:r>
              <a:rPr lang="en-US" sz="3000" dirty="0">
                <a:latin typeface="Baskerville Old Face" panose="02020602080505020303" pitchFamily="18" charset="0"/>
              </a:rPr>
              <a:t>A. </a:t>
            </a:r>
            <a:r>
              <a:rPr lang="en-US" sz="3000" dirty="0" err="1">
                <a:latin typeface="Baskerville Old Face" panose="02020602080505020303" pitchFamily="18" charset="0"/>
              </a:rPr>
              <a:t>Persoiu</a:t>
            </a:r>
            <a:r>
              <a:rPr lang="en-US" sz="3000" dirty="0">
                <a:latin typeface="Baskerville Old Face" panose="02020602080505020303" pitchFamily="18" charset="0"/>
              </a:rPr>
              <a:t> (Romania)</a:t>
            </a:r>
            <a:br>
              <a:rPr lang="en-US" sz="3000" dirty="0">
                <a:latin typeface="Baskerville Old Face" panose="02020602080505020303" pitchFamily="18" charset="0"/>
              </a:rPr>
            </a:br>
            <a:r>
              <a:rPr lang="en-US" sz="3000" b="1" i="1" dirty="0">
                <a:solidFill>
                  <a:schemeClr val="accent1"/>
                </a:solidFill>
                <a:latin typeface="Baskerville Old Face" panose="02020602080505020303" pitchFamily="18" charset="0"/>
              </a:rPr>
              <a:t>“Natural attenuation of pollution in karst – a geochemical, chemical, and microbial investigation in the Carpathian Mts., Romania”</a:t>
            </a:r>
          </a:p>
        </p:txBody>
      </p:sp>
      <p:sp>
        <p:nvSpPr>
          <p:cNvPr id="6" name="Content Placeholder 2">
            <a:extLst>
              <a:ext uri="{FF2B5EF4-FFF2-40B4-BE49-F238E27FC236}">
                <a16:creationId xmlns:a16="http://schemas.microsoft.com/office/drawing/2014/main" id="{7693FA50-9418-48B0-BCC3-851B552DC473}"/>
              </a:ext>
            </a:extLst>
          </p:cNvPr>
          <p:cNvSpPr>
            <a:spLocks noGrp="1"/>
          </p:cNvSpPr>
          <p:nvPr>
            <p:ph idx="1"/>
          </p:nvPr>
        </p:nvSpPr>
        <p:spPr>
          <a:xfrm>
            <a:off x="1097279" y="1845734"/>
            <a:ext cx="6454987" cy="3689826"/>
          </a:xfrm>
        </p:spPr>
        <p:txBody>
          <a:bodyPr>
            <a:normAutofit/>
          </a:bodyPr>
          <a:lstStyle/>
          <a:p>
            <a:pPr marL="571500" indent="-400050">
              <a:buFont typeface="Arial" panose="020B0604020202020204" pitchFamily="34" charset="0"/>
              <a:buChar char="•"/>
            </a:pPr>
            <a:r>
              <a:rPr lang="en-US" sz="2400" dirty="0">
                <a:solidFill>
                  <a:schemeClr val="tx1"/>
                </a:solidFill>
                <a:latin typeface="Baskerville Old Face" panose="02020602080505020303" pitchFamily="18" charset="0"/>
              </a:rPr>
              <a:t>Pollution in karst springs and rivers</a:t>
            </a:r>
          </a:p>
          <a:p>
            <a:pPr marL="571500" indent="-400050">
              <a:buFont typeface="Arial" panose="020B0604020202020204" pitchFamily="34" charset="0"/>
              <a:buChar char="•"/>
            </a:pPr>
            <a:r>
              <a:rPr lang="en-US" sz="2400" dirty="0">
                <a:solidFill>
                  <a:schemeClr val="tx1"/>
                </a:solidFill>
                <a:latin typeface="Baskerville Old Face" panose="02020602080505020303" pitchFamily="18" charset="0"/>
              </a:rPr>
              <a:t>Characterization Methods:</a:t>
            </a:r>
          </a:p>
          <a:p>
            <a:pPr marL="979488" lvl="1" indent="-400050">
              <a:buClrTx/>
              <a:buFont typeface="+mj-lt"/>
              <a:buAutoNum type="arabicPeriod"/>
            </a:pPr>
            <a:r>
              <a:rPr lang="en-US" sz="2000" dirty="0">
                <a:solidFill>
                  <a:schemeClr val="tx1"/>
                </a:solidFill>
                <a:latin typeface="Baskerville Old Face" panose="02020602080505020303" pitchFamily="18" charset="0"/>
              </a:rPr>
              <a:t>TDS, E.coli, pH, nitrate, nitrite, ammonia, and isotopes (carbon-13, oxygen-18, hydrogen-2) analyses</a:t>
            </a:r>
          </a:p>
          <a:p>
            <a:pPr marL="979488" lvl="1" indent="-400050">
              <a:buClrTx/>
              <a:buFont typeface="+mj-lt"/>
              <a:buAutoNum type="arabicPeriod"/>
            </a:pPr>
            <a:r>
              <a:rPr lang="en-US" sz="2000" dirty="0">
                <a:solidFill>
                  <a:schemeClr val="tx1"/>
                </a:solidFill>
                <a:latin typeface="Baskerville Old Face" panose="02020602080505020303" pitchFamily="18" charset="0"/>
              </a:rPr>
              <a:t>Seasonal microbiological (DNA/RNA) and chemical (30 metal and metalloid) analyses</a:t>
            </a:r>
          </a:p>
        </p:txBody>
      </p:sp>
      <p:sp>
        <p:nvSpPr>
          <p:cNvPr id="17" name="Slide Number Placeholder 16">
            <a:extLst>
              <a:ext uri="{FF2B5EF4-FFF2-40B4-BE49-F238E27FC236}">
                <a16:creationId xmlns:a16="http://schemas.microsoft.com/office/drawing/2014/main" id="{BCD2B538-A283-4F9C-AE1E-1E1DDE76E43F}"/>
              </a:ext>
            </a:extLst>
          </p:cNvPr>
          <p:cNvSpPr>
            <a:spLocks noGrp="1"/>
          </p:cNvSpPr>
          <p:nvPr>
            <p:ph type="sldNum" sz="quarter" idx="12"/>
          </p:nvPr>
        </p:nvSpPr>
        <p:spPr/>
        <p:txBody>
          <a:bodyPr/>
          <a:lstStyle/>
          <a:p>
            <a:fld id="{3A98EE3D-8CD1-4C3F-BD1C-C98C9596463C}" type="slidenum">
              <a:rPr lang="en-US" smtClean="0"/>
              <a:t>9</a:t>
            </a:fld>
            <a:endParaRPr lang="en-US" dirty="0"/>
          </a:p>
        </p:txBody>
      </p:sp>
      <p:pic>
        <p:nvPicPr>
          <p:cNvPr id="7" name="Picture 6">
            <a:hlinkClick r:id="rId3"/>
            <a:extLst>
              <a:ext uri="{FF2B5EF4-FFF2-40B4-BE49-F238E27FC236}">
                <a16:creationId xmlns:a16="http://schemas.microsoft.com/office/drawing/2014/main" id="{D7B0E161-BDB6-4D99-B3B5-A1EDE08B2F3D}"/>
              </a:ext>
            </a:extLst>
          </p:cNvPr>
          <p:cNvPicPr>
            <a:picLocks noChangeAspect="1"/>
          </p:cNvPicPr>
          <p:nvPr/>
        </p:nvPicPr>
        <p:blipFill rotWithShape="1">
          <a:blip r:embed="rId4"/>
          <a:srcRect l="23641" t="14420" r="27120" b="11884"/>
          <a:stretch/>
        </p:blipFill>
        <p:spPr>
          <a:xfrm>
            <a:off x="8303958" y="1845734"/>
            <a:ext cx="2790763" cy="3581452"/>
          </a:xfrm>
          <a:prstGeom prst="rect">
            <a:avLst/>
          </a:prstGeom>
          <a:ln>
            <a:noFill/>
          </a:ln>
          <a:effectLst>
            <a:outerShdw blurRad="292100" dist="139700" dir="2700000" algn="tl" rotWithShape="0">
              <a:srgbClr val="333333">
                <a:alpha val="65000"/>
              </a:srgbClr>
            </a:outerShdw>
          </a:effectLst>
        </p:spPr>
      </p:pic>
      <p:grpSp>
        <p:nvGrpSpPr>
          <p:cNvPr id="16" name="Group 15">
            <a:extLst>
              <a:ext uri="{FF2B5EF4-FFF2-40B4-BE49-F238E27FC236}">
                <a16:creationId xmlns:a16="http://schemas.microsoft.com/office/drawing/2014/main" id="{15BC6763-CFDC-4AE3-99A6-F4C6542BF364}"/>
              </a:ext>
            </a:extLst>
          </p:cNvPr>
          <p:cNvGrpSpPr/>
          <p:nvPr/>
        </p:nvGrpSpPr>
        <p:grpSpPr>
          <a:xfrm>
            <a:off x="1097279" y="4963887"/>
            <a:ext cx="10120311" cy="1477657"/>
            <a:chOff x="1097279" y="4963887"/>
            <a:chExt cx="10120311" cy="1477657"/>
          </a:xfrm>
        </p:grpSpPr>
        <p:grpSp>
          <p:nvGrpSpPr>
            <p:cNvPr id="14" name="Group 13">
              <a:extLst>
                <a:ext uri="{FF2B5EF4-FFF2-40B4-BE49-F238E27FC236}">
                  <a16:creationId xmlns:a16="http://schemas.microsoft.com/office/drawing/2014/main" id="{2296B9DF-FC59-4106-B038-9F6EA714FD6B}"/>
                </a:ext>
              </a:extLst>
            </p:cNvPr>
            <p:cNvGrpSpPr/>
            <p:nvPr/>
          </p:nvGrpSpPr>
          <p:grpSpPr>
            <a:xfrm>
              <a:off x="6157435" y="4963887"/>
              <a:ext cx="5060155" cy="571673"/>
              <a:chOff x="6157435" y="4963887"/>
              <a:chExt cx="5060155" cy="571673"/>
            </a:xfrm>
          </p:grpSpPr>
          <p:cxnSp>
            <p:nvCxnSpPr>
              <p:cNvPr id="11" name="Straight Connector 10">
                <a:extLst>
                  <a:ext uri="{FF2B5EF4-FFF2-40B4-BE49-F238E27FC236}">
                    <a16:creationId xmlns:a16="http://schemas.microsoft.com/office/drawing/2014/main" id="{B36583AC-E4BF-4B05-B442-3A73B05B2E90}"/>
                  </a:ext>
                </a:extLst>
              </p:cNvPr>
              <p:cNvCxnSpPr>
                <a:cxnSpLocks/>
              </p:cNvCxnSpPr>
              <p:nvPr/>
            </p:nvCxnSpPr>
            <p:spPr>
              <a:xfrm flipH="1">
                <a:off x="6157435" y="5208814"/>
                <a:ext cx="2146523" cy="32674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E36760-EF4E-43E1-8905-2C3058BC226B}"/>
                  </a:ext>
                </a:extLst>
              </p:cNvPr>
              <p:cNvCxnSpPr/>
              <p:nvPr/>
            </p:nvCxnSpPr>
            <p:spPr>
              <a:xfrm>
                <a:off x="10352314" y="5208814"/>
                <a:ext cx="865276" cy="32674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34DCFB7-0C22-4657-91DC-EEED61E9FD6C}"/>
                  </a:ext>
                </a:extLst>
              </p:cNvPr>
              <p:cNvSpPr/>
              <p:nvPr/>
            </p:nvSpPr>
            <p:spPr>
              <a:xfrm>
                <a:off x="8303958" y="4963887"/>
                <a:ext cx="2048356" cy="27758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1DE9F461-964C-4A8B-A42A-F5E21725FE49}"/>
                </a:ext>
              </a:extLst>
            </p:cNvPr>
            <p:cNvPicPr>
              <a:picLocks noChangeAspect="1"/>
            </p:cNvPicPr>
            <p:nvPr/>
          </p:nvPicPr>
          <p:blipFill rotWithShape="1">
            <a:blip r:embed="rId5"/>
            <a:srcRect l="60937" t="80000" r="3572" b="14420"/>
            <a:stretch/>
          </p:blipFill>
          <p:spPr>
            <a:xfrm>
              <a:off x="1097279" y="5546481"/>
              <a:ext cx="10120311" cy="895063"/>
            </a:xfrm>
            <a:prstGeom prst="rect">
              <a:avLst/>
            </a:prstGeom>
          </p:spPr>
        </p:pic>
      </p:grpSp>
      <p:sp>
        <p:nvSpPr>
          <p:cNvPr id="12" name="TextBox 11">
            <a:extLst>
              <a:ext uri="{FF2B5EF4-FFF2-40B4-BE49-F238E27FC236}">
                <a16:creationId xmlns:a16="http://schemas.microsoft.com/office/drawing/2014/main" id="{738E4885-172E-45E8-81BB-FB05C29B68A2}"/>
              </a:ext>
            </a:extLst>
          </p:cNvPr>
          <p:cNvSpPr txBox="1"/>
          <p:nvPr/>
        </p:nvSpPr>
        <p:spPr>
          <a:xfrm>
            <a:off x="7889003" y="2105560"/>
            <a:ext cx="3620672" cy="369332"/>
          </a:xfrm>
          <a:prstGeom prst="rect">
            <a:avLst/>
          </a:prstGeom>
          <a:noFill/>
        </p:spPr>
        <p:txBody>
          <a:bodyPr wrap="square" rtlCol="0">
            <a:spAutoFit/>
          </a:bodyPr>
          <a:lstStyle/>
          <a:p>
            <a:pPr algn="ctr"/>
            <a:r>
              <a:rPr lang="en-US" b="1" dirty="0">
                <a:solidFill>
                  <a:schemeClr val="bg1"/>
                </a:solidFill>
                <a:highlight>
                  <a:srgbClr val="00FFFF"/>
                </a:highlight>
              </a:rPr>
              <a:t>[ Interactive link ]</a:t>
            </a:r>
          </a:p>
        </p:txBody>
      </p:sp>
      <p:sp>
        <p:nvSpPr>
          <p:cNvPr id="18" name="TextBox 17">
            <a:extLst>
              <a:ext uri="{FF2B5EF4-FFF2-40B4-BE49-F238E27FC236}">
                <a16:creationId xmlns:a16="http://schemas.microsoft.com/office/drawing/2014/main" id="{8AA273DE-D066-4154-B760-9B328FD4B30A}"/>
              </a:ext>
            </a:extLst>
          </p:cNvPr>
          <p:cNvSpPr txBox="1"/>
          <p:nvPr/>
        </p:nvSpPr>
        <p:spPr>
          <a:xfrm>
            <a:off x="1097280" y="6437085"/>
            <a:ext cx="10120310" cy="276999"/>
          </a:xfrm>
          <a:prstGeom prst="rect">
            <a:avLst/>
          </a:prstGeom>
          <a:noFill/>
        </p:spPr>
        <p:txBody>
          <a:bodyPr wrap="square" rtlCol="0">
            <a:spAutoFit/>
          </a:bodyPr>
          <a:lstStyle/>
          <a:p>
            <a:pPr algn="ctr"/>
            <a:r>
              <a:rPr lang="en-US" sz="1200" dirty="0"/>
              <a:t>(Brad, Fekete, </a:t>
            </a:r>
            <a:r>
              <a:rPr lang="en-US" sz="1200" dirty="0" err="1"/>
              <a:t>Şandor</a:t>
            </a:r>
            <a:r>
              <a:rPr lang="en-US" sz="1200" dirty="0"/>
              <a:t>, &amp; </a:t>
            </a:r>
            <a:r>
              <a:rPr lang="en-US" sz="1200" dirty="0" err="1"/>
              <a:t>Purcărea</a:t>
            </a:r>
            <a:r>
              <a:rPr lang="en-US" sz="1200" dirty="0"/>
              <a:t>, 2015, p. 196)  </a:t>
            </a:r>
          </a:p>
        </p:txBody>
      </p:sp>
    </p:spTree>
    <p:extLst>
      <p:ext uri="{BB962C8B-B14F-4D97-AF65-F5344CB8AC3E}">
        <p14:creationId xmlns:p14="http://schemas.microsoft.com/office/powerpoint/2010/main" val="296702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882</TotalTime>
  <Words>3432</Words>
  <Application>Microsoft Office PowerPoint</Application>
  <PresentationFormat>Widescreen</PresentationFormat>
  <Paragraphs>319</Paragraphs>
  <Slides>24</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Baskerville Old Face</vt:lpstr>
      <vt:lpstr>Calibri</vt:lpstr>
      <vt:lpstr>Century Gothic</vt:lpstr>
      <vt:lpstr>Courier New</vt:lpstr>
      <vt:lpstr>Wingdings</vt:lpstr>
      <vt:lpstr>Wingdings 3</vt:lpstr>
      <vt:lpstr>Ion</vt:lpstr>
      <vt:lpstr>SESSION 3 (18 June 2019): Water Resources Quality &amp; Management</vt:lpstr>
      <vt:lpstr>Outline – Session 3</vt:lpstr>
      <vt:lpstr>M. Sinreich (Switzerland) “From monitoring to management of karst groundwater (GW) resources”</vt:lpstr>
      <vt:lpstr>M. Sinreich (Switzerland) “From monitoring to management of karst groundwater (GW) resources”</vt:lpstr>
      <vt:lpstr>M. Sinreich (Switzerland) “From monitoring to management of karst groundwater (GW) resources”</vt:lpstr>
      <vt:lpstr>PowerPoint Presentation</vt:lpstr>
      <vt:lpstr>M. Sinreich (Switzerland) “From monitoring to management of karst groundwater (GW) resources”</vt:lpstr>
      <vt:lpstr>M. Sinreich (Switzerland) “From monitoring to management of karst groundwater (GW) resources”</vt:lpstr>
      <vt:lpstr>A. Persoiu (Romania) “Natural attenuation of pollution in karst – a geochemical, chemical, and microbial investigation in the Carpathian Mts., Romania”</vt:lpstr>
      <vt:lpstr>PowerPoint Presentation</vt:lpstr>
      <vt:lpstr>L. Valentic (Slovenia) “Microplastic pollution in karst environment”</vt:lpstr>
      <vt:lpstr>PowerPoint Presentation</vt:lpstr>
      <vt:lpstr>PowerPoint Presentation</vt:lpstr>
      <vt:lpstr>PowerPoint Presentation</vt:lpstr>
      <vt:lpstr>PowerPoint Presentation</vt:lpstr>
      <vt:lpstr>Robert DiFilippo (United Kingdom) “Monitoring and methods to assess the groundwater quality degradation risk in karstic island aquifers (Bantayan Island, Cebu Province, Philippines)”</vt:lpstr>
      <vt:lpstr>PowerPoint Presentation</vt:lpstr>
      <vt:lpstr>PowerPoint Presentation</vt:lpstr>
      <vt:lpstr>PowerPoint Presentation</vt:lpstr>
      <vt:lpstr>Z. Fekete (Hungary) “Investigation of karst hydrogeological characteristics in the Bukk Mountain (NE Hungary)”</vt:lpstr>
      <vt:lpstr>M. Temovski (Macedonia) “GW geochemistry of the hypogene karst systems in Mariovo, Macedonia”</vt:lpstr>
      <vt:lpstr>PowerPoint Presentation</vt:lpstr>
      <vt:lpstr>PowerPoint Presentation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3 (18 June 2019): Water Resources Quality &amp; Management</dc:title>
  <dc:creator>MS. MALLARY NICOLE C DUENAS</dc:creator>
  <cp:lastModifiedBy>MS. MALLARY NICOLE C DUENAS</cp:lastModifiedBy>
  <cp:revision>269</cp:revision>
  <dcterms:created xsi:type="dcterms:W3CDTF">2019-07-07T04:47:24Z</dcterms:created>
  <dcterms:modified xsi:type="dcterms:W3CDTF">2019-07-27T08:33:43Z</dcterms:modified>
</cp:coreProperties>
</file>