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70" r:id="rId13"/>
    <p:sldId id="272" r:id="rId14"/>
    <p:sldId id="271" r:id="rId15"/>
    <p:sldId id="274" r:id="rId16"/>
    <p:sldId id="273" r:id="rId17"/>
    <p:sldId id="275" r:id="rId18"/>
    <p:sldId id="278" r:id="rId19"/>
    <p:sldId id="281" r:id="rId20"/>
    <p:sldId id="280" r:id="rId21"/>
    <p:sldId id="279" r:id="rId22"/>
    <p:sldId id="27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C037C-F26B-48AF-AD34-5860C19F784D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4D4B-0D23-4D19-B778-9B279A5818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97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BA992-5E99-4BBA-B453-687FC1DB88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95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We’ve installed a picket fence of about 100 wells</a:t>
            </a:r>
            <a:r>
              <a:rPr lang="en-US" baseline="0" dirty="0" smtClean="0"/>
              <a:t> in the para-basal zone to intercept all of the water descending from the supra-basal zone, thus targeting the 25% of the recharge that descends in these two zones…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We’ve also installed a couple dozen to intercept the para-basal water that descends down the Adelup Fault, at the southwest end of the aquifer.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For comparison, here is the map again of the actual system [bring up map]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Here is a summary of the differences between the two systems [first table, pause for them to read]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Note that the total extraction of the imaginary system is nearly double that of the actual system.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Let’s look now at the extraction efficiencies, zone-by-zone [second table]</a:t>
            </a:r>
          </a:p>
          <a:p>
            <a:r>
              <a:rPr lang="en-US" baseline="0" dirty="0" smtClean="0"/>
              <a:t>Here is the result that, so far, has surprised us [circle]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Our picket fence captures 100% of the recharge from the para- and supra-basal zones—none escapes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And it captures 12% of the basal zone’s recharge—in what has to be reversed flow along the boundary!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Interestingly—that’s the same amount that the actual system captures from the basal zone.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Note that the actual system only gets 34% of the para-supra-basal recharge—and that the basal zone provides half of its total extraction…..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BA992-5E99-4BBA-B453-687FC1DB88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79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a graphic comparison</a:t>
            </a:r>
            <a:r>
              <a:rPr lang="en-US" baseline="0" dirty="0" smtClean="0"/>
              <a:t> of the two systems: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actual system is in the middle, the Imagineered system on the top.  Dark blue bars show the pumping rates of wells IN THE PARA-BASAL ZONE—which in the imaginary system is ALL of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actual system has a few more basal wells than para-basal, with a similar pumping profile.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also has a few wells, including its highest producing</a:t>
            </a:r>
            <a:r>
              <a:rPr lang="en-US" u="none" baseline="0" dirty="0" smtClean="0"/>
              <a:t>—</a:t>
            </a:r>
            <a:r>
              <a:rPr lang="en-US" u="sng" baseline="0" dirty="0" smtClean="0"/>
              <a:t>and best quality</a:t>
            </a:r>
            <a:r>
              <a:rPr lang="en-US" u="none" baseline="0" dirty="0" smtClean="0"/>
              <a:t>—</a:t>
            </a:r>
            <a:r>
              <a:rPr lang="en-US" baseline="0" dirty="0" smtClean="0"/>
              <a:t>wells actually inside the supra-basal zone.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gold bars show the chloride concentrations—actual and simulated—for each well…..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BA992-5E99-4BBA-B453-687FC1DB88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28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96F2-67B7-4D2A-9431-49ACCD4216E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1524-AB5B-4E34-B3AF-276D40BEF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24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96F2-67B7-4D2A-9431-49ACCD4216E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1524-AB5B-4E34-B3AF-276D40BEF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96F2-67B7-4D2A-9431-49ACCD4216E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1524-AB5B-4E34-B3AF-276D40BEF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10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96F2-67B7-4D2A-9431-49ACCD4216E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1524-AB5B-4E34-B3AF-276D40BEF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34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96F2-67B7-4D2A-9431-49ACCD4216E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1524-AB5B-4E34-B3AF-276D40BEF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79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96F2-67B7-4D2A-9431-49ACCD4216E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1524-AB5B-4E34-B3AF-276D40BEF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61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96F2-67B7-4D2A-9431-49ACCD4216E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1524-AB5B-4E34-B3AF-276D40BEF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52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96F2-67B7-4D2A-9431-49ACCD4216E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1524-AB5B-4E34-B3AF-276D40BEF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56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96F2-67B7-4D2A-9431-49ACCD4216E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1524-AB5B-4E34-B3AF-276D40BEF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4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96F2-67B7-4D2A-9431-49ACCD4216E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1524-AB5B-4E34-B3AF-276D40BEF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73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96F2-67B7-4D2A-9431-49ACCD4216E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F1524-AB5B-4E34-B3AF-276D40BEF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8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896F2-67B7-4D2A-9431-49ACCD4216E7}" type="datetimeFigureOut">
              <a:rPr lang="en-US" smtClean="0"/>
              <a:t>9/18/2017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F1524-AB5B-4E34-B3AF-276D40BEF7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6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gif"/><Relationship Id="rId12" Type="http://schemas.openxmlformats.org/officeDocument/2006/relationships/image" Target="../media/image1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jpeg"/><Relationship Id="rId5" Type="http://schemas.openxmlformats.org/officeDocument/2006/relationships/image" Target="../media/image6.gif"/><Relationship Id="rId10" Type="http://schemas.openxmlformats.org/officeDocument/2006/relationships/image" Target="../media/image1.png"/><Relationship Id="rId4" Type="http://schemas.openxmlformats.org/officeDocument/2006/relationships/image" Target="../media/image5.jpeg"/><Relationship Id="rId9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2000">
              <a:schemeClr val="accent5">
                <a:lumMod val="0"/>
                <a:lumOff val="100000"/>
              </a:schemeClr>
            </a:gs>
            <a:gs pos="100000">
              <a:schemeClr val="tx2"/>
            </a:gs>
            <a:gs pos="50000">
              <a:srgbClr val="B4C6E7"/>
            </a:gs>
            <a:gs pos="75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77" y="263999"/>
            <a:ext cx="933450" cy="13144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453" y="275252"/>
            <a:ext cx="1798476" cy="7864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55122"/>
            <a:ext cx="12192000" cy="1967044"/>
          </a:xfrm>
        </p:spPr>
        <p:txBody>
          <a:bodyPr>
            <a:noAutofit/>
          </a:bodyPr>
          <a:lstStyle/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Northern Guam Lens Aquifer 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Groundwater 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Modeling Program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b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configuring sustainable water </a:t>
            </a:r>
            <a:br>
              <a:rPr lang="en-US" sz="7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</a:br>
            <a:r>
              <a:rPr lang="en-US" sz="7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production limits</a:t>
            </a:r>
            <a:endParaRPr lang="en-US" sz="7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24000" y="4982095"/>
            <a:ext cx="9144000" cy="1524000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D.G. Superales, N.C. Habana, Y.S. Kim, J.W. Jenson, and S.B. Gingerich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 </a:t>
            </a:r>
          </a:p>
          <a:p>
            <a:r>
              <a:rPr lang="en-US" sz="1900" b="1" dirty="0">
                <a:solidFill>
                  <a:schemeClr val="bg1"/>
                </a:solidFill>
              </a:rPr>
              <a:t>Water &amp; Environmental Research Institute of the Western Pacific, University of Guam</a:t>
            </a:r>
          </a:p>
          <a:p>
            <a:r>
              <a:rPr lang="en-US" sz="1900" b="1" dirty="0">
                <a:solidFill>
                  <a:schemeClr val="bg1"/>
                </a:solidFill>
              </a:rPr>
              <a:t>Pacific Island Water Science Center, US Geologic Survey</a:t>
            </a:r>
          </a:p>
        </p:txBody>
      </p:sp>
    </p:spTree>
    <p:extLst>
      <p:ext uri="{BB962C8B-B14F-4D97-AF65-F5344CB8AC3E}">
        <p14:creationId xmlns:p14="http://schemas.microsoft.com/office/powerpoint/2010/main" val="53050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0" cy="64633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</a:gsLst>
            <a:lin ang="540000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Ultimate Yield ?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33600" y="1742707"/>
            <a:ext cx="4345646" cy="3508313"/>
            <a:chOff x="4507665" y="3425887"/>
            <a:chExt cx="4345646" cy="3508313"/>
          </a:xfrm>
        </p:grpSpPr>
        <p:sp>
          <p:nvSpPr>
            <p:cNvPr id="4" name="Rectangle 3"/>
            <p:cNvSpPr/>
            <p:nvPr/>
          </p:nvSpPr>
          <p:spPr>
            <a:xfrm>
              <a:off x="4912301" y="3989730"/>
              <a:ext cx="3903900" cy="3402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well </a:t>
              </a:r>
              <a:r>
                <a:rPr lang="en-US" dirty="0" err="1" smtClean="0">
                  <a:solidFill>
                    <a:sysClr val="windowText" lastClr="000000"/>
                  </a:solidFill>
                </a:rPr>
                <a:t>x</a:t>
              </a:r>
              <a:r>
                <a:rPr lang="en-US" baseline="-25000" dirty="0" err="1" smtClean="0">
                  <a:solidFill>
                    <a:sysClr val="windowText" lastClr="000000"/>
                  </a:solidFill>
                </a:rPr>
                <a:t>n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912583" y="4332290"/>
              <a:ext cx="3903900" cy="217703"/>
            </a:xfrm>
            <a:prstGeom prst="rect">
              <a:avLst/>
            </a:prstGeom>
            <a:solidFill>
              <a:srgbClr val="FFFF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well x</a:t>
              </a:r>
              <a:r>
                <a:rPr lang="en-US" baseline="-25000" dirty="0" smtClean="0">
                  <a:solidFill>
                    <a:sysClr val="windowText" lastClr="000000"/>
                  </a:solidFill>
                </a:rPr>
                <a:t>n-1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908289" y="5051778"/>
              <a:ext cx="3903900" cy="290092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well x</a:t>
              </a:r>
              <a:r>
                <a:rPr lang="en-US" baseline="-25000" dirty="0" smtClean="0">
                  <a:solidFill>
                    <a:sysClr val="windowText" lastClr="000000"/>
                  </a:solidFill>
                </a:rPr>
                <a:t>4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922718" y="5341871"/>
              <a:ext cx="3903900" cy="54907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well x</a:t>
              </a:r>
              <a:r>
                <a:rPr lang="en-US" baseline="-25000" dirty="0" smtClean="0">
                  <a:solidFill>
                    <a:sysClr val="windowText" lastClr="000000"/>
                  </a:solidFill>
                </a:rPr>
                <a:t>3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928449" y="6210300"/>
              <a:ext cx="3903900" cy="324134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well x</a:t>
              </a:r>
              <a:r>
                <a:rPr lang="en-US" baseline="-25000" dirty="0" smtClean="0">
                  <a:solidFill>
                    <a:sysClr val="windowText" lastClr="000000"/>
                  </a:solidFill>
                </a:rPr>
                <a:t>1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4890911" y="3795219"/>
              <a:ext cx="8947" cy="2757981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4890911" y="6553200"/>
              <a:ext cx="3962400" cy="0"/>
            </a:xfrm>
            <a:prstGeom prst="line">
              <a:avLst/>
            </a:prstGeom>
            <a:ln>
              <a:headEnd type="none" w="med" len="med"/>
              <a:tailEnd type="triangl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986411" y="6553200"/>
              <a:ext cx="228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3755217" y="5084425"/>
              <a:ext cx="1919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Q, [Cl</a:t>
              </a:r>
              <a:r>
                <a:rPr lang="en-US" baseline="30000" dirty="0" smtClean="0"/>
                <a:t>-</a:t>
              </a:r>
              <a:r>
                <a:rPr lang="en-US" dirty="0" smtClean="0"/>
                <a:t>] &lt; 250 mg/l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84383" y="3425887"/>
              <a:ext cx="16326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Ultimate Yield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 rot="5400000">
              <a:off x="6633112" y="4689312"/>
              <a:ext cx="462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...</a:t>
              </a:r>
              <a:endParaRPr lang="en-US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4896092" y="3978513"/>
              <a:ext cx="3950871" cy="93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4507665" y="3783354"/>
              <a:ext cx="4684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UY</a:t>
              </a: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910667" y="5889835"/>
              <a:ext cx="3903900" cy="3241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well x</a:t>
              </a:r>
              <a:r>
                <a:rPr lang="en-US" baseline="-25000" dirty="0" smtClean="0">
                  <a:solidFill>
                    <a:sysClr val="windowText" lastClr="000000"/>
                  </a:solidFill>
                </a:rPr>
                <a:t>2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691922" y="664684"/>
            <a:ext cx="10824576" cy="6094462"/>
            <a:chOff x="1" y="1107274"/>
            <a:chExt cx="9133260" cy="5142216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r="40019"/>
            <a:stretch/>
          </p:blipFill>
          <p:spPr bwMode="auto">
            <a:xfrm>
              <a:off x="1" y="1107274"/>
              <a:ext cx="9133260" cy="5142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Rectangle 19"/>
            <p:cNvSpPr/>
            <p:nvPr/>
          </p:nvSpPr>
          <p:spPr>
            <a:xfrm>
              <a:off x="2498341" y="3219653"/>
              <a:ext cx="226354" cy="8580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09081" y="2200694"/>
            <a:ext cx="2685159" cy="2485095"/>
            <a:chOff x="838201" y="2215260"/>
            <a:chExt cx="2685159" cy="2485095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14053" t="27874" r="77332" b="45656"/>
            <a:stretch/>
          </p:blipFill>
          <p:spPr bwMode="auto">
            <a:xfrm>
              <a:off x="838201" y="2215260"/>
              <a:ext cx="2394844" cy="2485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" name="Rectangle 22"/>
            <p:cNvSpPr/>
            <p:nvPr/>
          </p:nvSpPr>
          <p:spPr>
            <a:xfrm>
              <a:off x="1447800" y="3505200"/>
              <a:ext cx="457200" cy="1143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52604" y="3197351"/>
              <a:ext cx="16707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</a:rPr>
                <a:t>MGD?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225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8546" y="779468"/>
            <a:ext cx="7481059" cy="5923005"/>
            <a:chOff x="98546" y="779468"/>
            <a:chExt cx="7481059" cy="5923005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8826" t="8023" r="53309" b="8701"/>
            <a:stretch/>
          </p:blipFill>
          <p:spPr bwMode="auto">
            <a:xfrm>
              <a:off x="98546" y="779468"/>
              <a:ext cx="7481059" cy="59230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9934" y="1143000"/>
              <a:ext cx="719499" cy="16002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5143" y="1143000"/>
              <a:ext cx="679653" cy="160020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0" y="2"/>
            <a:ext cx="12192000" cy="64633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</a:gsLst>
            <a:lin ang="540000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</a:t>
            </a:r>
            <a:r>
              <a:rPr lang="en-US" sz="3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Imaginary System</a:t>
            </a:r>
            <a:endParaRPr lang="en-US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0317" y="646333"/>
            <a:ext cx="6355355" cy="6211667"/>
          </a:xfrm>
          <a:prstGeom prst="rect">
            <a:avLst/>
          </a:prstGeom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44970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5"/>
          <a:stretch/>
        </p:blipFill>
        <p:spPr>
          <a:xfrm>
            <a:off x="1504950" y="4038601"/>
            <a:ext cx="9144000" cy="2793117"/>
          </a:xfrm>
          <a:prstGeom prst="rect">
            <a:avLst/>
          </a:prstGeom>
          <a:ln w="25400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933" y="1822990"/>
            <a:ext cx="9144000" cy="202608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5202" b="19194"/>
          <a:stretch/>
        </p:blipFill>
        <p:spPr>
          <a:xfrm>
            <a:off x="1524000" y="33048"/>
            <a:ext cx="9144000" cy="17768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07421"/>
            <a:ext cx="12192000" cy="64633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</a:gsLst>
            <a:lin ang="540000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</a:t>
            </a:r>
            <a:r>
              <a:rPr lang="en-US" sz="36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Imaginary System</a:t>
            </a:r>
            <a:endParaRPr lang="en-US" sz="36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658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79" b="23632"/>
          <a:stretch/>
        </p:blipFill>
        <p:spPr>
          <a:xfrm>
            <a:off x="0" y="616945"/>
            <a:ext cx="12225320" cy="62410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4451" y="1263276"/>
            <a:ext cx="116044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222 </a:t>
            </a:r>
            <a:r>
              <a:rPr lang="en-US" dirty="0" err="1" smtClean="0"/>
              <a:t>gpm</a:t>
            </a:r>
            <a:endParaRPr lang="en-US" dirty="0" smtClean="0"/>
          </a:p>
          <a:p>
            <a:r>
              <a:rPr lang="en-US" dirty="0" smtClean="0"/>
              <a:t>130 wells</a:t>
            </a:r>
          </a:p>
          <a:p>
            <a:r>
              <a:rPr lang="en-US" dirty="0" smtClean="0"/>
              <a:t>42 MGD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"/>
            <a:ext cx="12192000" cy="64633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</a:gsLst>
            <a:lin ang="540000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Phase 4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87799" y="1263276"/>
            <a:ext cx="116044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500 </a:t>
            </a:r>
            <a:r>
              <a:rPr lang="en-US" dirty="0" err="1" smtClean="0"/>
              <a:t>gpm</a:t>
            </a:r>
            <a:endParaRPr lang="en-US" dirty="0" smtClean="0"/>
          </a:p>
          <a:p>
            <a:r>
              <a:rPr lang="en-US" dirty="0" smtClean="0"/>
              <a:t>130 wells</a:t>
            </a:r>
          </a:p>
          <a:p>
            <a:r>
              <a:rPr lang="en-US" dirty="0" smtClean="0"/>
              <a:t>93 MGD</a:t>
            </a:r>
          </a:p>
        </p:txBody>
      </p:sp>
      <p:pic>
        <p:nvPicPr>
          <p:cNvPr id="6" name="Picture 4" descr="ii_j4q8lch30_15d100c153eefd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232" y="7254607"/>
            <a:ext cx="9915525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20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0" cy="64633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</a:gsLst>
            <a:lin ang="540000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Phase 4 – For Publication and Nashville (NGWA)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5" name="ydp940b8b32yiv1765216018Picture 1" descr="TAmlVvFwvKC86uxNdL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04" y="839300"/>
            <a:ext cx="5552389" cy="261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367" y="706832"/>
            <a:ext cx="5112849" cy="5995546"/>
          </a:xfrm>
          <a:prstGeom prst="rect">
            <a:avLst/>
          </a:prstGeom>
        </p:spPr>
      </p:pic>
      <p:pic>
        <p:nvPicPr>
          <p:cNvPr id="3076" name="m_-2094897847657631805Picture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98" y="3682571"/>
            <a:ext cx="54102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Image result for question mark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719" y="1483399"/>
            <a:ext cx="8262562" cy="433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18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87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393976" cy="7138929"/>
            <a:chOff x="0" y="0"/>
            <a:chExt cx="12393976" cy="71389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76835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1545677" y="5321146"/>
              <a:ext cx="848299" cy="18177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983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535" t="4678" r="1415"/>
          <a:stretch/>
        </p:blipFill>
        <p:spPr>
          <a:xfrm>
            <a:off x="786065" y="330946"/>
            <a:ext cx="10363200" cy="6527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95906"/>
          <a:stretch/>
        </p:blipFill>
        <p:spPr>
          <a:xfrm>
            <a:off x="-1" y="4010"/>
            <a:ext cx="12488185" cy="30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9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65" y="0"/>
            <a:ext cx="10719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22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512" y="0"/>
            <a:ext cx="10632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96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4831001"/>
            <a:ext cx="3263990" cy="1950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066800"/>
            <a:ext cx="4143579" cy="30888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1"/>
            <a:ext cx="12192000" cy="64633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</a:gsLst>
            <a:lin ang="540000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Previous Works – 2010 to 2014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81001"/>
            <a:ext cx="37711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http://hi.water.usgs.gov/publications/pubsguam.html</a:t>
            </a:r>
          </a:p>
        </p:txBody>
      </p:sp>
      <p:pic>
        <p:nvPicPr>
          <p:cNvPr id="8" name="Picture 2" descr="Thumbnail of and link to report PDF (11.7 MB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80" y="2880130"/>
            <a:ext cx="2198620" cy="28582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humbnail of and link to report PDF (3.2 MB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46" y="820797"/>
            <a:ext cx="1842951" cy="23663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ydrogeology Journ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45" y="2420321"/>
            <a:ext cx="1752600" cy="232967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Thumbnail of and link to report PDF (28.3 MB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85" y="4079910"/>
            <a:ext cx="1767608" cy="2269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95025" y="636131"/>
            <a:ext cx="82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USGS</a:t>
            </a:r>
            <a:endParaRPr lang="en-US" b="1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6058486" y="695398"/>
            <a:ext cx="82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WERI</a:t>
            </a:r>
            <a:endParaRPr lang="en-US" b="1" u="sng" dirty="0"/>
          </a:p>
        </p:txBody>
      </p:sp>
      <p:cxnSp>
        <p:nvCxnSpPr>
          <p:cNvPr id="14" name="Elbow Connector 13"/>
          <p:cNvCxnSpPr>
            <a:stCxn id="9" idx="3"/>
            <a:endCxn id="8" idx="1"/>
          </p:cNvCxnSpPr>
          <p:nvPr/>
        </p:nvCxnSpPr>
        <p:spPr>
          <a:xfrm>
            <a:off x="2014897" y="2003972"/>
            <a:ext cx="1272883" cy="2305261"/>
          </a:xfrm>
          <a:prstGeom prst="bentConnector3">
            <a:avLst>
              <a:gd name="adj1" fmla="val 8370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10" idx="3"/>
            <a:endCxn id="8" idx="1"/>
          </p:cNvCxnSpPr>
          <p:nvPr/>
        </p:nvCxnSpPr>
        <p:spPr>
          <a:xfrm>
            <a:off x="2583345" y="3585159"/>
            <a:ext cx="704435" cy="724074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11" idx="3"/>
            <a:endCxn id="8" idx="1"/>
          </p:cNvCxnSpPr>
          <p:nvPr/>
        </p:nvCxnSpPr>
        <p:spPr>
          <a:xfrm flipV="1">
            <a:off x="2006093" y="4309233"/>
            <a:ext cx="1281687" cy="905482"/>
          </a:xfrm>
          <a:prstGeom prst="bentConnector3">
            <a:avLst>
              <a:gd name="adj1" fmla="val 5880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247179" y="5530787"/>
            <a:ext cx="3048000" cy="9387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577187"/>
                </a:solidFill>
                <a:latin typeface="Verdana" panose="020B0604030504040204" pitchFamily="34" charset="0"/>
              </a:rPr>
              <a:t>The Effects of Withdrawals and Drought on Groundwater Availability in the Northern Guam Lens Aquifer, Guam.</a:t>
            </a:r>
            <a:r>
              <a:rPr lang="en-US" sz="1100" dirty="0"/>
              <a:t/>
            </a:r>
            <a:br>
              <a:rPr lang="en-US" sz="1100" dirty="0"/>
            </a:br>
            <a:r>
              <a:rPr lang="en-US" sz="1100" dirty="0">
                <a:solidFill>
                  <a:srgbClr val="577187"/>
                </a:solidFill>
                <a:latin typeface="Verdana" panose="020B0604030504040204" pitchFamily="34" charset="0"/>
              </a:rPr>
              <a:t>By Gingerich, Stephen</a:t>
            </a:r>
            <a:endParaRPr lang="en-US" sz="11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81435" y="820797"/>
            <a:ext cx="1795853" cy="23307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37367" y="2271092"/>
            <a:ext cx="1825777" cy="23618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Elbow Connector 19"/>
          <p:cNvCxnSpPr>
            <a:stCxn id="18" idx="1"/>
            <a:endCxn id="8" idx="3"/>
          </p:cNvCxnSpPr>
          <p:nvPr/>
        </p:nvCxnSpPr>
        <p:spPr>
          <a:xfrm rot="10800000" flipV="1">
            <a:off x="5486401" y="1986195"/>
            <a:ext cx="1695035" cy="2323037"/>
          </a:xfrm>
          <a:prstGeom prst="bentConnector3">
            <a:avLst>
              <a:gd name="adj1" fmla="val 6465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19" idx="1"/>
            <a:endCxn id="8" idx="3"/>
          </p:cNvCxnSpPr>
          <p:nvPr/>
        </p:nvCxnSpPr>
        <p:spPr>
          <a:xfrm rot="10800000" flipV="1">
            <a:off x="5486401" y="3452013"/>
            <a:ext cx="1050967" cy="857220"/>
          </a:xfrm>
          <a:prstGeom prst="bentConnector3">
            <a:avLst>
              <a:gd name="adj1" fmla="val 2422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4" idx="1"/>
            <a:endCxn id="8" idx="3"/>
          </p:cNvCxnSpPr>
          <p:nvPr/>
        </p:nvCxnSpPr>
        <p:spPr>
          <a:xfrm rot="10800000">
            <a:off x="5486400" y="4309233"/>
            <a:ext cx="304800" cy="149716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Picture1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300" y="548744"/>
            <a:ext cx="933450" cy="13144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" descr="USGS - science for a changing worl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425" y="740842"/>
            <a:ext cx="1695450" cy="6858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0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3273" y="1248335"/>
            <a:ext cx="3792041" cy="4895512"/>
          </a:xfrm>
          <a:prstGeom prst="rect">
            <a:avLst/>
          </a:prstGeom>
          <a:effectLst>
            <a:outerShdw blurRad="2540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436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947" y="0"/>
            <a:ext cx="114701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218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800"/>
          <a:stretch/>
        </p:blipFill>
        <p:spPr>
          <a:xfrm>
            <a:off x="534578" y="0"/>
            <a:ext cx="10935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660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22" y="0"/>
            <a:ext cx="106671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0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"/>
            <a:ext cx="12192000" cy="1200329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</a:gsLst>
            <a:lin ang="540000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Modeling 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Parabasal Yield: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Argus 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ONE,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SUTra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GW Chart, GIS, Notepad Plus, and Excel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39878" b="3406"/>
          <a:stretch/>
        </p:blipFill>
        <p:spPr bwMode="auto">
          <a:xfrm>
            <a:off x="90616" y="1289207"/>
            <a:ext cx="9147855" cy="496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38100" dir="5400000" sx="101000" sy="101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2" descr="Thumbnail of and link to report PDF (11.7 MB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68" y="1933832"/>
            <a:ext cx="1875692" cy="2438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/>
          <a:srcRect r="40000" b="3633"/>
          <a:stretch/>
        </p:blipFill>
        <p:spPr bwMode="auto">
          <a:xfrm>
            <a:off x="2822250" y="1728401"/>
            <a:ext cx="9144000" cy="495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032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37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12192000" cy="64633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</a:gsLst>
            <a:lin ang="540000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Results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r="40001" b="4152"/>
          <a:stretch/>
        </p:blipFill>
        <p:spPr bwMode="auto">
          <a:xfrm>
            <a:off x="179172" y="783491"/>
            <a:ext cx="10917196" cy="5889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651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t="10861" r="93286" b="6290"/>
          <a:stretch/>
        </p:blipFill>
        <p:spPr bwMode="auto">
          <a:xfrm>
            <a:off x="228600" y="137160"/>
            <a:ext cx="1580084" cy="6583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97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 cstate="print"/>
          <a:srcRect t="10861" r="93286" b="40235"/>
          <a:stretch/>
        </p:blipFill>
        <p:spPr bwMode="auto">
          <a:xfrm>
            <a:off x="9352246" y="310810"/>
            <a:ext cx="2486007" cy="611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540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t="53336" r="94500" b="18515"/>
          <a:stretch/>
        </p:blipFill>
        <p:spPr>
          <a:xfrm>
            <a:off x="1199084" y="1420404"/>
            <a:ext cx="1676399" cy="2895600"/>
          </a:xfrm>
          <a:prstGeom prst="rect">
            <a:avLst/>
          </a:prstGeom>
          <a:effectLst>
            <a:outerShdw blurRad="1143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966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12192000" cy="64633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</a:gsLst>
            <a:lin ang="540000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Andersen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715" y="770672"/>
            <a:ext cx="7954169" cy="591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278658" y="4648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Andersen Basin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18288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Agafa Gumas Basin</a:t>
            </a:r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t="10861" r="93286" b="40235"/>
          <a:stretch/>
        </p:blipFill>
        <p:spPr bwMode="auto">
          <a:xfrm>
            <a:off x="8878329" y="770672"/>
            <a:ext cx="2362200" cy="580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453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8" y="754435"/>
            <a:ext cx="8107362" cy="602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1"/>
            <a:ext cx="12192000" cy="64633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</a:gsLst>
            <a:lin ang="540000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AG, Finegayan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42319" y="22860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Finegayan Basin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38400" y="74809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Agafa Gumas Basin</a:t>
            </a:r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t="10861" r="93286" b="40235"/>
          <a:stretch/>
        </p:blipFill>
        <p:spPr bwMode="auto">
          <a:xfrm>
            <a:off x="9364662" y="748094"/>
            <a:ext cx="2362200" cy="580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808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679" y="768029"/>
            <a:ext cx="8029575" cy="596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1"/>
            <a:ext cx="12192000" cy="64633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</a:gsLst>
            <a:lin ang="540000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Yigo Trough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55333" y="113118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Finegayan Basin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46102" y="4724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Yigo Basin</a:t>
            </a:r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t="10861" r="93286" b="40235"/>
          <a:stretch/>
        </p:blipFill>
        <p:spPr bwMode="auto">
          <a:xfrm>
            <a:off x="9293629" y="768029"/>
            <a:ext cx="2382558" cy="5859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019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9" y="765048"/>
            <a:ext cx="8031162" cy="5970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1"/>
            <a:ext cx="12192000" cy="64633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</a:gsLst>
            <a:lin ang="540000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YT, Mangilao, NH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6733" y="1676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Yigo-Tumon Basin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95600" y="582147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Mangilao Basin</a:t>
            </a:r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t="10861" r="93286" b="40235"/>
          <a:stretch/>
        </p:blipFill>
        <p:spPr bwMode="auto">
          <a:xfrm>
            <a:off x="9091579" y="743401"/>
            <a:ext cx="2436315" cy="599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22239" y="636643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 Hagatna Basin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3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239" y="838200"/>
            <a:ext cx="7932766" cy="589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1"/>
            <a:ext cx="12192000" cy="646331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</a:gsLst>
            <a:lin ang="5400000" scaled="0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Natural Limits – South Hagatna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6600" y="1828800"/>
            <a:ext cx="2133600" cy="36933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South Hagatna Basin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t="10861" r="93286" b="40235"/>
          <a:stretch/>
        </p:blipFill>
        <p:spPr bwMode="auto">
          <a:xfrm>
            <a:off x="9074236" y="813486"/>
            <a:ext cx="2392834" cy="588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 rot="3032188">
            <a:off x="-82869" y="3486209"/>
            <a:ext cx="1908144" cy="369332"/>
          </a:xfrm>
          <a:prstGeom prst="rect">
            <a:avLst/>
          </a:prstGeom>
          <a:solidFill>
            <a:schemeClr val="bg1">
              <a:lumMod val="9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Pago-Adelup Fault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521</Words>
  <Application>Microsoft Office PowerPoint</Application>
  <PresentationFormat>Widescreen</PresentationFormat>
  <Paragraphs>75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Verdana</vt:lpstr>
      <vt:lpstr>Office Theme</vt:lpstr>
      <vt:lpstr>Northern Guam Lens Aquifer  Groundwater Modeling Program:    configuring sustainable water  production limits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WERI, University of Guam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Northern Guam Lens Aquifer  Groundwater Modeling Program:   sustainable water  production limits</dc:title>
  <dc:creator>ANCHabana</dc:creator>
  <cp:lastModifiedBy>ANCHabana</cp:lastModifiedBy>
  <cp:revision>19</cp:revision>
  <dcterms:created xsi:type="dcterms:W3CDTF">2017-09-17T10:54:21Z</dcterms:created>
  <dcterms:modified xsi:type="dcterms:W3CDTF">2017-09-17T14:33:52Z</dcterms:modified>
</cp:coreProperties>
</file>