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  <p:sldMasterId id="2147483672" r:id="rId2"/>
  </p:sldMasterIdLst>
  <p:notesMasterIdLst>
    <p:notesMasterId r:id="rId10"/>
  </p:notesMasterIdLst>
  <p:sldIdLst>
    <p:sldId id="333" r:id="rId3"/>
    <p:sldId id="267" r:id="rId4"/>
    <p:sldId id="330" r:id="rId5"/>
    <p:sldId id="328" r:id="rId6"/>
    <p:sldId id="332" r:id="rId7"/>
    <p:sldId id="273" r:id="rId8"/>
    <p:sldId id="334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FF"/>
    <a:srgbClr val="D1F3FF"/>
    <a:srgbClr val="663300"/>
    <a:srgbClr val="996633"/>
    <a:srgbClr val="800080"/>
    <a:srgbClr val="FF9933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D57765-DB85-44EC-B5C2-84C99233369E}" v="3" dt="2020-02-06T10:57:01.4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73" autoAdjust="0"/>
    <p:restoredTop sz="77379" autoAdjust="0"/>
  </p:normalViewPr>
  <p:slideViewPr>
    <p:cSldViewPr>
      <p:cViewPr varScale="1">
        <p:scale>
          <a:sx n="84" d="100"/>
          <a:sy n="84" d="100"/>
        </p:scale>
        <p:origin x="1914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han Habana" userId="b5224182-aca3-47b1-aeef-3bf972dce50b" providerId="ADAL" clId="{D2D57765-DB85-44EC-B5C2-84C99233369E}"/>
    <pc:docChg chg="custSel modSld">
      <pc:chgData name="Nathan Habana" userId="b5224182-aca3-47b1-aeef-3bf972dce50b" providerId="ADAL" clId="{D2D57765-DB85-44EC-B5C2-84C99233369E}" dt="2020-02-06T10:58:35.674" v="14" actId="20577"/>
      <pc:docMkLst>
        <pc:docMk/>
      </pc:docMkLst>
      <pc:sldChg chg="addSp delSp modSp mod">
        <pc:chgData name="Nathan Habana" userId="b5224182-aca3-47b1-aeef-3bf972dce50b" providerId="ADAL" clId="{D2D57765-DB85-44EC-B5C2-84C99233369E}" dt="2020-02-06T10:58:35.674" v="14" actId="20577"/>
        <pc:sldMkLst>
          <pc:docMk/>
          <pc:sldMk cId="2218454999" sldId="333"/>
        </pc:sldMkLst>
        <pc:graphicFrameChg chg="del">
          <ac:chgData name="Nathan Habana" userId="b5224182-aca3-47b1-aeef-3bf972dce50b" providerId="ADAL" clId="{D2D57765-DB85-44EC-B5C2-84C99233369E}" dt="2020-02-06T10:56:38.094" v="0"/>
          <ac:graphicFrameMkLst>
            <pc:docMk/>
            <pc:sldMk cId="2218454999" sldId="333"/>
            <ac:graphicFrameMk id="4" creationId="{62E28657-1B53-4BC3-81CE-733B48255A77}"/>
          </ac:graphicFrameMkLst>
        </pc:graphicFrameChg>
        <pc:graphicFrameChg chg="add mod modGraphic">
          <ac:chgData name="Nathan Habana" userId="b5224182-aca3-47b1-aeef-3bf972dce50b" providerId="ADAL" clId="{D2D57765-DB85-44EC-B5C2-84C99233369E}" dt="2020-02-06T10:58:35.674" v="14" actId="20577"/>
          <ac:graphicFrameMkLst>
            <pc:docMk/>
            <pc:sldMk cId="2218454999" sldId="333"/>
            <ac:graphicFrameMk id="5" creationId="{BE814580-E24B-4BD9-AD69-0F1B22911EA2}"/>
          </ac:graphicFrameMkLst>
        </pc:graphicFrameChg>
        <pc:picChg chg="add del mod">
          <ac:chgData name="Nathan Habana" userId="b5224182-aca3-47b1-aeef-3bf972dce50b" providerId="ADAL" clId="{D2D57765-DB85-44EC-B5C2-84C99233369E}" dt="2020-02-06T10:56:59.921" v="4" actId="478"/>
          <ac:picMkLst>
            <pc:docMk/>
            <pc:sldMk cId="2218454999" sldId="333"/>
            <ac:picMk id="2" creationId="{10F3D201-48C5-49B4-95B2-81274A1A740D}"/>
          </ac:picMkLst>
        </pc:picChg>
      </pc:sldChg>
    </pc:docChg>
  </pc:docChgLst>
  <pc:docChgLst>
    <pc:chgData name="Nathan Habana" userId="b5224182-aca3-47b1-aeef-3bf972dce50b" providerId="ADAL" clId="{4969F26E-C697-4883-B399-13C89AD4A6E2}"/>
    <pc:docChg chg="custSel addSld modSld">
      <pc:chgData name="Nathan Habana" userId="b5224182-aca3-47b1-aeef-3bf972dce50b" providerId="ADAL" clId="{4969F26E-C697-4883-B399-13C89AD4A6E2}" dt="2020-01-30T10:21:17.324" v="227" actId="5793"/>
      <pc:docMkLst>
        <pc:docMk/>
      </pc:docMkLst>
      <pc:sldChg chg="modSp">
        <pc:chgData name="Nathan Habana" userId="b5224182-aca3-47b1-aeef-3bf972dce50b" providerId="ADAL" clId="{4969F26E-C697-4883-B399-13C89AD4A6E2}" dt="2020-01-30T10:05:35.318" v="142" actId="20577"/>
        <pc:sldMkLst>
          <pc:docMk/>
          <pc:sldMk cId="1152755042" sldId="267"/>
        </pc:sldMkLst>
        <pc:spChg chg="mod">
          <ac:chgData name="Nathan Habana" userId="b5224182-aca3-47b1-aeef-3bf972dce50b" providerId="ADAL" clId="{4969F26E-C697-4883-B399-13C89AD4A6E2}" dt="2020-01-30T10:05:35.318" v="142" actId="20577"/>
          <ac:spMkLst>
            <pc:docMk/>
            <pc:sldMk cId="1152755042" sldId="267"/>
            <ac:spMk id="4" creationId="{00000000-0000-0000-0000-000000000000}"/>
          </ac:spMkLst>
        </pc:spChg>
      </pc:sldChg>
      <pc:sldChg chg="modSp">
        <pc:chgData name="Nathan Habana" userId="b5224182-aca3-47b1-aeef-3bf972dce50b" providerId="ADAL" clId="{4969F26E-C697-4883-B399-13C89AD4A6E2}" dt="2020-01-30T10:21:00.170" v="225" actId="20577"/>
        <pc:sldMkLst>
          <pc:docMk/>
          <pc:sldMk cId="2865341418" sldId="273"/>
        </pc:sldMkLst>
        <pc:spChg chg="mod">
          <ac:chgData name="Nathan Habana" userId="b5224182-aca3-47b1-aeef-3bf972dce50b" providerId="ADAL" clId="{4969F26E-C697-4883-B399-13C89AD4A6E2}" dt="2020-01-30T10:21:00.170" v="225" actId="20577"/>
          <ac:spMkLst>
            <pc:docMk/>
            <pc:sldMk cId="2865341418" sldId="273"/>
            <ac:spMk id="2" creationId="{00000000-0000-0000-0000-000000000000}"/>
          </ac:spMkLst>
        </pc:spChg>
        <pc:grpChg chg="mod">
          <ac:chgData name="Nathan Habana" userId="b5224182-aca3-47b1-aeef-3bf972dce50b" providerId="ADAL" clId="{4969F26E-C697-4883-B399-13C89AD4A6E2}" dt="2020-01-30T10:10:54.137" v="176" actId="1076"/>
          <ac:grpSpMkLst>
            <pc:docMk/>
            <pc:sldMk cId="2865341418" sldId="273"/>
            <ac:grpSpMk id="5" creationId="{00000000-0000-0000-0000-000000000000}"/>
          </ac:grpSpMkLst>
        </pc:grpChg>
        <pc:picChg chg="mod">
          <ac:chgData name="Nathan Habana" userId="b5224182-aca3-47b1-aeef-3bf972dce50b" providerId="ADAL" clId="{4969F26E-C697-4883-B399-13C89AD4A6E2}" dt="2020-01-30T10:10:45.063" v="175" actId="14100"/>
          <ac:picMkLst>
            <pc:docMk/>
            <pc:sldMk cId="2865341418" sldId="273"/>
            <ac:picMk id="4" creationId="{7603A7D2-B686-4A91-8C2F-0DFFC59B7985}"/>
          </ac:picMkLst>
        </pc:picChg>
        <pc:picChg chg="mod">
          <ac:chgData name="Nathan Habana" userId="b5224182-aca3-47b1-aeef-3bf972dce50b" providerId="ADAL" clId="{4969F26E-C697-4883-B399-13C89AD4A6E2}" dt="2020-01-30T10:10:54.137" v="176" actId="1076"/>
          <ac:picMkLst>
            <pc:docMk/>
            <pc:sldMk cId="2865341418" sldId="273"/>
            <ac:picMk id="1030" creationId="{00000000-0000-0000-0000-000000000000}"/>
          </ac:picMkLst>
        </pc:picChg>
      </pc:sldChg>
      <pc:sldChg chg="modSp">
        <pc:chgData name="Nathan Habana" userId="b5224182-aca3-47b1-aeef-3bf972dce50b" providerId="ADAL" clId="{4969F26E-C697-4883-B399-13C89AD4A6E2}" dt="2020-01-30T10:06:36.254" v="155" actId="207"/>
        <pc:sldMkLst>
          <pc:docMk/>
          <pc:sldMk cId="1857608180" sldId="328"/>
        </pc:sldMkLst>
        <pc:spChg chg="mod">
          <ac:chgData name="Nathan Habana" userId="b5224182-aca3-47b1-aeef-3bf972dce50b" providerId="ADAL" clId="{4969F26E-C697-4883-B399-13C89AD4A6E2}" dt="2020-01-30T10:06:06.490" v="146" actId="1076"/>
          <ac:spMkLst>
            <pc:docMk/>
            <pc:sldMk cId="1857608180" sldId="328"/>
            <ac:spMk id="74754" creationId="{00000000-0000-0000-0000-000000000000}"/>
          </ac:spMkLst>
        </pc:spChg>
        <pc:spChg chg="mod">
          <ac:chgData name="Nathan Habana" userId="b5224182-aca3-47b1-aeef-3bf972dce50b" providerId="ADAL" clId="{4969F26E-C697-4883-B399-13C89AD4A6E2}" dt="2020-01-30T10:06:36.254" v="155" actId="207"/>
          <ac:spMkLst>
            <pc:docMk/>
            <pc:sldMk cId="1857608180" sldId="328"/>
            <ac:spMk id="74755" creationId="{00000000-0000-0000-0000-000000000000}"/>
          </ac:spMkLst>
        </pc:spChg>
      </pc:sldChg>
      <pc:sldChg chg="addSp delSp modSp">
        <pc:chgData name="Nathan Habana" userId="b5224182-aca3-47b1-aeef-3bf972dce50b" providerId="ADAL" clId="{4969F26E-C697-4883-B399-13C89AD4A6E2}" dt="2020-01-30T10:05:08.841" v="127" actId="207"/>
        <pc:sldMkLst>
          <pc:docMk/>
          <pc:sldMk cId="3225888349" sldId="330"/>
        </pc:sldMkLst>
        <pc:spChg chg="add del mod">
          <ac:chgData name="Nathan Habana" userId="b5224182-aca3-47b1-aeef-3bf972dce50b" providerId="ADAL" clId="{4969F26E-C697-4883-B399-13C89AD4A6E2}" dt="2020-01-30T09:59:32.098" v="15" actId="478"/>
          <ac:spMkLst>
            <pc:docMk/>
            <pc:sldMk cId="3225888349" sldId="330"/>
            <ac:spMk id="4" creationId="{2041D3FC-2057-4F6F-9B11-5B6C84C133AC}"/>
          </ac:spMkLst>
        </pc:spChg>
        <pc:spChg chg="add mod">
          <ac:chgData name="Nathan Habana" userId="b5224182-aca3-47b1-aeef-3bf972dce50b" providerId="ADAL" clId="{4969F26E-C697-4883-B399-13C89AD4A6E2}" dt="2020-01-30T10:04:59.214" v="125" actId="207"/>
          <ac:spMkLst>
            <pc:docMk/>
            <pc:sldMk cId="3225888349" sldId="330"/>
            <ac:spMk id="6" creationId="{189585A7-3CC6-4C16-80EE-3433FC5C51F9}"/>
          </ac:spMkLst>
        </pc:spChg>
        <pc:spChg chg="add mod">
          <ac:chgData name="Nathan Habana" userId="b5224182-aca3-47b1-aeef-3bf972dce50b" providerId="ADAL" clId="{4969F26E-C697-4883-B399-13C89AD4A6E2}" dt="2020-01-30T10:05:08.841" v="127" actId="207"/>
          <ac:spMkLst>
            <pc:docMk/>
            <pc:sldMk cId="3225888349" sldId="330"/>
            <ac:spMk id="7" creationId="{7B6EFB65-8893-4199-A309-F4366F9EEA23}"/>
          </ac:spMkLst>
        </pc:spChg>
        <pc:spChg chg="mod">
          <ac:chgData name="Nathan Habana" userId="b5224182-aca3-47b1-aeef-3bf972dce50b" providerId="ADAL" clId="{4969F26E-C697-4883-B399-13C89AD4A6E2}" dt="2020-01-30T09:59:49.510" v="18" actId="14100"/>
          <ac:spMkLst>
            <pc:docMk/>
            <pc:sldMk cId="3225888349" sldId="330"/>
            <ac:spMk id="8" creationId="{00000000-0000-0000-0000-000000000000}"/>
          </ac:spMkLst>
        </pc:spChg>
        <pc:spChg chg="del mod">
          <ac:chgData name="Nathan Habana" userId="b5224182-aca3-47b1-aeef-3bf972dce50b" providerId="ADAL" clId="{4969F26E-C697-4883-B399-13C89AD4A6E2}" dt="2020-01-30T09:57:43.944" v="2" actId="478"/>
          <ac:spMkLst>
            <pc:docMk/>
            <pc:sldMk cId="3225888349" sldId="330"/>
            <ac:spMk id="10" creationId="{00000000-0000-0000-0000-000000000000}"/>
          </ac:spMkLst>
        </pc:spChg>
        <pc:graphicFrameChg chg="add mod modGraphic">
          <ac:chgData name="Nathan Habana" userId="b5224182-aca3-47b1-aeef-3bf972dce50b" providerId="ADAL" clId="{4969F26E-C697-4883-B399-13C89AD4A6E2}" dt="2020-01-30T10:04:27.122" v="110" actId="14100"/>
          <ac:graphicFrameMkLst>
            <pc:docMk/>
            <pc:sldMk cId="3225888349" sldId="330"/>
            <ac:graphicFrameMk id="2" creationId="{1C4C67DC-A677-4EB4-85A9-0F34B1DF3EC5}"/>
          </ac:graphicFrameMkLst>
        </pc:graphicFrameChg>
        <pc:graphicFrameChg chg="add mod modGraphic">
          <ac:chgData name="Nathan Habana" userId="b5224182-aca3-47b1-aeef-3bf972dce50b" providerId="ADAL" clId="{4969F26E-C697-4883-B399-13C89AD4A6E2}" dt="2020-01-30T10:03:34.685" v="103" actId="113"/>
          <ac:graphicFrameMkLst>
            <pc:docMk/>
            <pc:sldMk cId="3225888349" sldId="330"/>
            <ac:graphicFrameMk id="3" creationId="{2413641B-0310-4F09-89C2-6FBA0BD7F651}"/>
          </ac:graphicFrameMkLst>
        </pc:graphicFrameChg>
      </pc:sldChg>
      <pc:sldChg chg="modSp">
        <pc:chgData name="Nathan Habana" userId="b5224182-aca3-47b1-aeef-3bf972dce50b" providerId="ADAL" clId="{4969F26E-C697-4883-B399-13C89AD4A6E2}" dt="2020-01-30T10:08:41.601" v="162" actId="14100"/>
        <pc:sldMkLst>
          <pc:docMk/>
          <pc:sldMk cId="184776788" sldId="332"/>
        </pc:sldMkLst>
        <pc:graphicFrameChg chg="mod modGraphic">
          <ac:chgData name="Nathan Habana" userId="b5224182-aca3-47b1-aeef-3bf972dce50b" providerId="ADAL" clId="{4969F26E-C697-4883-B399-13C89AD4A6E2}" dt="2020-01-30T10:08:41.601" v="162" actId="14100"/>
          <ac:graphicFrameMkLst>
            <pc:docMk/>
            <pc:sldMk cId="184776788" sldId="332"/>
            <ac:graphicFrameMk id="3" creationId="{2E2F3742-6FAB-43C5-95D3-28D620D9DA3B}"/>
          </ac:graphicFrameMkLst>
        </pc:graphicFrameChg>
      </pc:sldChg>
      <pc:sldChg chg="modSp">
        <pc:chgData name="Nathan Habana" userId="b5224182-aca3-47b1-aeef-3bf972dce50b" providerId="ADAL" clId="{4969F26E-C697-4883-B399-13C89AD4A6E2}" dt="2020-01-30T09:56:47.674" v="0" actId="242"/>
        <pc:sldMkLst>
          <pc:docMk/>
          <pc:sldMk cId="2218454999" sldId="333"/>
        </pc:sldMkLst>
        <pc:graphicFrameChg chg="modGraphic">
          <ac:chgData name="Nathan Habana" userId="b5224182-aca3-47b1-aeef-3bf972dce50b" providerId="ADAL" clId="{4969F26E-C697-4883-B399-13C89AD4A6E2}" dt="2020-01-30T09:56:47.674" v="0" actId="242"/>
          <ac:graphicFrameMkLst>
            <pc:docMk/>
            <pc:sldMk cId="2218454999" sldId="333"/>
            <ac:graphicFrameMk id="4" creationId="{62E28657-1B53-4BC3-81CE-733B48255A77}"/>
          </ac:graphicFrameMkLst>
        </pc:graphicFrameChg>
      </pc:sldChg>
      <pc:sldChg chg="addSp delSp modSp add modNotesTx">
        <pc:chgData name="Nathan Habana" userId="b5224182-aca3-47b1-aeef-3bf972dce50b" providerId="ADAL" clId="{4969F26E-C697-4883-B399-13C89AD4A6E2}" dt="2020-01-30T10:21:17.324" v="227" actId="5793"/>
        <pc:sldMkLst>
          <pc:docMk/>
          <pc:sldMk cId="1353225860" sldId="334"/>
        </pc:sldMkLst>
        <pc:spChg chg="mod">
          <ac:chgData name="Nathan Habana" userId="b5224182-aca3-47b1-aeef-3bf972dce50b" providerId="ADAL" clId="{4969F26E-C697-4883-B399-13C89AD4A6E2}" dt="2020-01-30T10:09:28.882" v="172" actId="20577"/>
          <ac:spMkLst>
            <pc:docMk/>
            <pc:sldMk cId="1353225860" sldId="334"/>
            <ac:spMk id="2" creationId="{00000000-0000-0000-0000-000000000000}"/>
          </ac:spMkLst>
        </pc:spChg>
        <pc:spChg chg="add mod">
          <ac:chgData name="Nathan Habana" userId="b5224182-aca3-47b1-aeef-3bf972dce50b" providerId="ADAL" clId="{4969F26E-C697-4883-B399-13C89AD4A6E2}" dt="2020-01-30T10:11:24.557" v="185" actId="1076"/>
          <ac:spMkLst>
            <pc:docMk/>
            <pc:sldMk cId="1353225860" sldId="334"/>
            <ac:spMk id="17" creationId="{BE75FDCA-8072-4540-B599-51558E80E97D}"/>
          </ac:spMkLst>
        </pc:spChg>
        <pc:grpChg chg="del">
          <ac:chgData name="Nathan Habana" userId="b5224182-aca3-47b1-aeef-3bf972dce50b" providerId="ADAL" clId="{4969F26E-C697-4883-B399-13C89AD4A6E2}" dt="2020-01-30T10:10:09.944" v="174" actId="478"/>
          <ac:grpSpMkLst>
            <pc:docMk/>
            <pc:sldMk cId="1353225860" sldId="334"/>
            <ac:grpSpMk id="5" creationId="{00000000-0000-0000-0000-000000000000}"/>
          </ac:grpSpMkLst>
        </pc:grpChg>
        <pc:picChg chg="del">
          <ac:chgData name="Nathan Habana" userId="b5224182-aca3-47b1-aeef-3bf972dce50b" providerId="ADAL" clId="{4969F26E-C697-4883-B399-13C89AD4A6E2}" dt="2020-01-30T10:09:59.795" v="173" actId="478"/>
          <ac:picMkLst>
            <pc:docMk/>
            <pc:sldMk cId="1353225860" sldId="334"/>
            <ac:picMk id="4" creationId="{7603A7D2-B686-4A91-8C2F-0DFFC59B7985}"/>
          </ac:picMkLst>
        </pc:picChg>
        <pc:picChg chg="add mod">
          <ac:chgData name="Nathan Habana" userId="b5224182-aca3-47b1-aeef-3bf972dce50b" providerId="ADAL" clId="{4969F26E-C697-4883-B399-13C89AD4A6E2}" dt="2020-01-30T10:17:25.103" v="203" actId="1076"/>
          <ac:picMkLst>
            <pc:docMk/>
            <pc:sldMk cId="1353225860" sldId="334"/>
            <ac:picMk id="6" creationId="{20E6AF83-D119-4260-8BB3-B23E6184C9C4}"/>
          </ac:picMkLst>
        </pc:picChg>
        <pc:picChg chg="add mod modCrop">
          <ac:chgData name="Nathan Habana" userId="b5224182-aca3-47b1-aeef-3bf972dce50b" providerId="ADAL" clId="{4969F26E-C697-4883-B399-13C89AD4A6E2}" dt="2020-01-30T10:19:47.127" v="205" actId="1076"/>
          <ac:picMkLst>
            <pc:docMk/>
            <pc:sldMk cId="1353225860" sldId="334"/>
            <ac:picMk id="7" creationId="{362C60C0-11EC-422E-B4CC-ED5453168F8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B94D40-1B85-4EB8-A716-25EBFB7BB476}" type="datetimeFigureOut">
              <a:rPr lang="en-US" smtClean="0"/>
              <a:t>2/6/2020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ABA992-5E99-4BBA-B453-687FC1DB8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64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BA992-5E99-4BBA-B453-687FC1DB88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453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BA992-5E99-4BBA-B453-687FC1DB88D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50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BA992-5E99-4BBA-B453-687FC1DB88D4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391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BA992-5E99-4BBA-B453-687FC1DB88D4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908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September</a:t>
            </a:r>
            <a:r>
              <a:rPr lang="en-US" baseline="0" dirty="0"/>
              <a:t> </a:t>
            </a:r>
            <a:r>
              <a:rPr lang="en-US" dirty="0"/>
              <a:t>2013, we concluded</a:t>
            </a:r>
            <a:r>
              <a:rPr lang="en-US" baseline="0" dirty="0"/>
              <a:t> a previous collaboration, led by Steve, and sponsored by the US Marine Corps, in which we built and applied a new, 3-D, groundwater model to examine the likely effects of expected increases in withdrawal…and possible natural stresses—such as El Nino-induced drought, on the aquifer.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 study was directed—of course—at the very </a:t>
            </a:r>
            <a:r>
              <a:rPr lang="en-US" u="sng" baseline="0" dirty="0"/>
              <a:t>obvious and practical question</a:t>
            </a:r>
            <a:r>
              <a:rPr lang="en-US" baseline="0" dirty="0"/>
              <a:t> of how the </a:t>
            </a:r>
            <a:r>
              <a:rPr lang="en-US" u="sng" baseline="0" dirty="0"/>
              <a:t>existing system</a:t>
            </a:r>
            <a:r>
              <a:rPr lang="en-US" baseline="0" dirty="0"/>
              <a:t> of water wells would respond to new stresses.  It’s a tool for assessing the limits </a:t>
            </a:r>
            <a:r>
              <a:rPr lang="en-US" u="sng" baseline="0" dirty="0"/>
              <a:t>of the existing system</a:t>
            </a:r>
            <a:r>
              <a:rPr lang="en-US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Among the major “take-homes” from it was that, given the </a:t>
            </a:r>
            <a:r>
              <a:rPr lang="en-US" u="sng" baseline="0" dirty="0"/>
              <a:t>locations</a:t>
            </a:r>
            <a:r>
              <a:rPr lang="en-US" baseline="0" dirty="0"/>
              <a:t>, </a:t>
            </a:r>
            <a:r>
              <a:rPr lang="en-US" u="sng" baseline="0" dirty="0"/>
              <a:t>depths</a:t>
            </a:r>
            <a:r>
              <a:rPr lang="en-US" baseline="0" dirty="0"/>
              <a:t>, and </a:t>
            </a:r>
            <a:r>
              <a:rPr lang="en-US" u="sng" baseline="0" dirty="0"/>
              <a:t>pumping rates</a:t>
            </a:r>
            <a:r>
              <a:rPr lang="en-US" baseline="0" dirty="0"/>
              <a:t> of wells in the system that we’ve inherited from the past </a:t>
            </a:r>
            <a:r>
              <a:rPr lang="en-US" u="sng" baseline="0" dirty="0"/>
              <a:t>six decades</a:t>
            </a:r>
            <a:r>
              <a:rPr lang="en-US" baseline="0" dirty="0"/>
              <a:t> of development…we would be asking a lot of it to deliver much more </a:t>
            </a:r>
            <a:r>
              <a:rPr lang="en-US" u="sng" baseline="0" dirty="0"/>
              <a:t>production</a:t>
            </a:r>
            <a:r>
              <a:rPr lang="en-US" baseline="0" dirty="0"/>
              <a:t> while still delivering the </a:t>
            </a:r>
            <a:r>
              <a:rPr lang="en-US" u="sng" baseline="0" dirty="0"/>
              <a:t>quality</a:t>
            </a:r>
            <a:r>
              <a:rPr lang="en-US" baseline="0" dirty="0"/>
              <a:t> we have now.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BA992-5E99-4BBA-B453-687FC1DB88D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865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BA992-5E99-4BBA-B453-687FC1DB88D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15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7D7CC-6FC4-4918-B861-0BCA88526978}" type="datetimeFigureOut">
              <a:rPr lang="en-US" smtClean="0"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98F04-D856-465E-9C8D-FC8DD7C514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7D7CC-6FC4-4918-B861-0BCA88526978}" type="datetimeFigureOut">
              <a:rPr lang="en-US" smtClean="0"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98F04-D856-465E-9C8D-FC8DD7C514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7D7CC-6FC4-4918-B861-0BCA88526978}" type="datetimeFigureOut">
              <a:rPr lang="en-US" smtClean="0"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98F04-D856-465E-9C8D-FC8DD7C514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ED515B-BF7C-4259-AE87-1C564E28909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061038"/>
      </p:ext>
    </p:extLst>
  </p:cSld>
  <p:clrMapOvr>
    <a:masterClrMapping/>
  </p:clrMapOvr>
  <p:transition spd="slow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 anchorCtr="1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B6E005-AEC4-47C4-AA93-03D03EAA1C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369304"/>
      </p:ext>
    </p:extLst>
  </p:cSld>
  <p:clrMapOvr>
    <a:masterClrMapping/>
  </p:clrMapOvr>
  <p:transition spd="slow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9FA7E7-3690-4B93-BCE6-D7D0BE909B3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754775"/>
      </p:ext>
    </p:extLst>
  </p:cSld>
  <p:clrMapOvr>
    <a:masterClrMapping/>
  </p:clrMapOvr>
  <p:transition spd="slow"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302A58-2BCF-417D-BBB3-9DD0CC53BF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549277"/>
      </p:ext>
    </p:extLst>
  </p:cSld>
  <p:clrMapOvr>
    <a:masterClrMapping/>
  </p:clrMapOvr>
  <p:transition spd="slow"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FC2192-80FE-4DBA-A02C-52D044FD1C3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040585"/>
      </p:ext>
    </p:extLst>
  </p:cSld>
  <p:clrMapOvr>
    <a:masterClrMapping/>
  </p:clrMapOvr>
  <p:transition spd="slow"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7D8298-D420-42E5-BD7E-D7CDF02B154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833226"/>
      </p:ext>
    </p:extLst>
  </p:cSld>
  <p:clrMapOvr>
    <a:masterClrMapping/>
  </p:clrMapOvr>
  <p:transition spd="slow"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63146F-27B1-4AFC-890B-895A15B8318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441663"/>
      </p:ext>
    </p:extLst>
  </p:cSld>
  <p:clrMapOvr>
    <a:masterClrMapping/>
  </p:clrMapOvr>
  <p:transition spd="slow"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56DC3F-1BE6-47D3-AFB3-2901930AFD3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427286"/>
      </p:ext>
    </p:extLst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7D7CC-6FC4-4918-B861-0BCA88526978}" type="datetimeFigureOut">
              <a:rPr lang="en-US" smtClean="0"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98F04-D856-465E-9C8D-FC8DD7C514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1EDF18-A7DD-426B-A724-40A1ED46898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542709"/>
      </p:ext>
    </p:extLst>
  </p:cSld>
  <p:clrMapOvr>
    <a:masterClrMapping/>
  </p:clrMapOvr>
  <p:transition spd="slow"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864A5B-1538-449F-8DF9-AF3B8601A2E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9055"/>
      </p:ext>
    </p:extLst>
  </p:cSld>
  <p:clrMapOvr>
    <a:masterClrMapping/>
  </p:clrMapOvr>
  <p:transition spd="slow"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7F93E0-6E74-4017-8C00-3AD83380AD8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024712"/>
      </p:ext>
    </p:extLst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7D7CC-6FC4-4918-B861-0BCA88526978}" type="datetimeFigureOut">
              <a:rPr lang="en-US" smtClean="0"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98F04-D856-465E-9C8D-FC8DD7C514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7D7CC-6FC4-4918-B861-0BCA88526978}" type="datetimeFigureOut">
              <a:rPr lang="en-US" smtClean="0"/>
              <a:t>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98F04-D856-465E-9C8D-FC8DD7C514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7D7CC-6FC4-4918-B861-0BCA88526978}" type="datetimeFigureOut">
              <a:rPr lang="en-US" smtClean="0"/>
              <a:t>2/6/2020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98F04-D856-465E-9C8D-FC8DD7C514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7D7CC-6FC4-4918-B861-0BCA88526978}" type="datetimeFigureOut">
              <a:rPr lang="en-US" smtClean="0"/>
              <a:t>2/6/2020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98F04-D856-465E-9C8D-FC8DD7C514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7D7CC-6FC4-4918-B861-0BCA88526978}" type="datetimeFigureOut">
              <a:rPr lang="en-US" smtClean="0"/>
              <a:t>2/6/2020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98F04-D856-465E-9C8D-FC8DD7C514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7D7CC-6FC4-4918-B861-0BCA88526978}" type="datetimeFigureOut">
              <a:rPr lang="en-US" smtClean="0"/>
              <a:t>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98F04-D856-465E-9C8D-FC8DD7C514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7D7CC-6FC4-4918-B861-0BCA88526978}" type="datetimeFigureOut">
              <a:rPr lang="en-US" smtClean="0"/>
              <a:t>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98F04-D856-465E-9C8D-FC8DD7C514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7D7CC-6FC4-4918-B861-0BCA88526978}" type="datetimeFigureOut">
              <a:rPr lang="en-US" smtClean="0"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98F04-D856-465E-9C8D-FC8DD7C514C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FontTx/>
              <a:buNone/>
              <a:defRPr sz="1400" b="1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 b="1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400" b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fontAlgn="base">
              <a:spcAft>
                <a:spcPct val="0"/>
              </a:spcAft>
            </a:pPr>
            <a:fld id="{4E590C75-D534-4CC4-BE49-B96A98262814}" type="slidenum">
              <a:rPr 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5" name="Picture 4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76200"/>
            <a:ext cx="7699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6" name="Group 5"/>
          <p:cNvGrpSpPr>
            <a:grpSpLocks/>
          </p:cNvGrpSpPr>
          <p:nvPr userDrawn="1"/>
        </p:nvGrpSpPr>
        <p:grpSpPr bwMode="auto">
          <a:xfrm>
            <a:off x="138113" y="119063"/>
            <a:ext cx="917576" cy="1227137"/>
            <a:chOff x="87" y="75"/>
            <a:chExt cx="578" cy="773"/>
          </a:xfrm>
        </p:grpSpPr>
        <p:pic>
          <p:nvPicPr>
            <p:cNvPr id="2057" name="Picture 6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750"/>
            <a:stretch>
              <a:fillRect/>
            </a:stretch>
          </p:blipFill>
          <p:spPr bwMode="auto">
            <a:xfrm>
              <a:off x="87" y="75"/>
              <a:ext cx="440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8" name="Text Box 7"/>
            <p:cNvSpPr txBox="1">
              <a:spLocks noChangeArrowheads="1"/>
            </p:cNvSpPr>
            <p:nvPr/>
          </p:nvSpPr>
          <p:spPr bwMode="auto">
            <a:xfrm>
              <a:off x="89" y="596"/>
              <a:ext cx="57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 eaLnBrk="0" hangingPunct="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fontAlgn="base" hangingPunct="1">
                <a:spcAft>
                  <a:spcPct val="0"/>
                </a:spcAft>
              </a:pPr>
              <a:r>
                <a:rPr lang="en-US" sz="2000" b="1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WERI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1867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5.em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11" Type="http://schemas.openxmlformats.org/officeDocument/2006/relationships/image" Target="../media/image4.png"/><Relationship Id="rId5" Type="http://schemas.openxmlformats.org/officeDocument/2006/relationships/image" Target="../media/image8.jpeg"/><Relationship Id="rId10" Type="http://schemas.openxmlformats.org/officeDocument/2006/relationships/image" Target="../media/image13.emf"/><Relationship Id="rId4" Type="http://schemas.openxmlformats.org/officeDocument/2006/relationships/image" Target="../media/image7.emf"/><Relationship Id="rId9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E814580-E24B-4BD9-AD69-0F1B22911E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8626002"/>
              </p:ext>
            </p:extLst>
          </p:nvPr>
        </p:nvGraphicFramePr>
        <p:xfrm>
          <a:off x="0" y="0"/>
          <a:ext cx="9143998" cy="6857994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773237">
                  <a:extLst>
                    <a:ext uri="{9D8B030D-6E8A-4147-A177-3AD203B41FA5}">
                      <a16:colId xmlns:a16="http://schemas.microsoft.com/office/drawing/2014/main" val="642923419"/>
                    </a:ext>
                  </a:extLst>
                </a:gridCol>
                <a:gridCol w="738347">
                  <a:extLst>
                    <a:ext uri="{9D8B030D-6E8A-4147-A177-3AD203B41FA5}">
                      <a16:colId xmlns:a16="http://schemas.microsoft.com/office/drawing/2014/main" val="547922081"/>
                    </a:ext>
                  </a:extLst>
                </a:gridCol>
                <a:gridCol w="5273099">
                  <a:extLst>
                    <a:ext uri="{9D8B030D-6E8A-4147-A177-3AD203B41FA5}">
                      <a16:colId xmlns:a16="http://schemas.microsoft.com/office/drawing/2014/main" val="1352102241"/>
                    </a:ext>
                  </a:extLst>
                </a:gridCol>
                <a:gridCol w="2359315">
                  <a:extLst>
                    <a:ext uri="{9D8B030D-6E8A-4147-A177-3AD203B41FA5}">
                      <a16:colId xmlns:a16="http://schemas.microsoft.com/office/drawing/2014/main" val="3205887756"/>
                    </a:ext>
                  </a:extLst>
                </a:gridCol>
              </a:tblGrid>
              <a:tr h="52753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Time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min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Topic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Instructors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38410189"/>
                  </a:ext>
                </a:extLst>
              </a:tr>
              <a:tr h="52753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08:00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30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Sign-in, coffee and donuts, WERI room 105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1883332"/>
                  </a:ext>
                </a:extLst>
              </a:tr>
              <a:tr h="52753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08:30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15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Welcome and workshop overview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Jenson (WERI Director)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48334659"/>
                  </a:ext>
                </a:extLst>
              </a:tr>
              <a:tr h="52753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08:45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45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Climate: Rainfall and Drought  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Lander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26153994"/>
                  </a:ext>
                </a:extLst>
              </a:tr>
              <a:tr h="52753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09:30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30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Review of salinity basics | Production chloride update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Habana, Jenson, Aguilo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99826996"/>
                  </a:ext>
                </a:extLst>
              </a:tr>
              <a:tr h="52753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10:00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30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Break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5246590"/>
                  </a:ext>
                </a:extLst>
              </a:tr>
              <a:tr h="52753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10:30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30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Groundwater Modeling: The capacity of the parabasal zone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Superales, Habana, Jenson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92798541"/>
                  </a:ext>
                </a:extLst>
              </a:tr>
              <a:tr h="52753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11:00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30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GIS map analyses of wells: production and salinity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Wen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48876209"/>
                  </a:ext>
                </a:extLst>
              </a:tr>
              <a:tr h="52753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11:30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45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Working lunch | Q&amp;A session: GEPA &amp; GWA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Bearden, Kemp (Railey)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43319368"/>
                  </a:ext>
                </a:extLst>
              </a:tr>
              <a:tr h="52753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12:15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30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NGLA map of wastewater vulnerabilities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Bulaklak, Habana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49169940"/>
                  </a:ext>
                </a:extLst>
              </a:tr>
              <a:tr h="52753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12:45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30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PFOS investigation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Duenas, Kim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13667488"/>
                  </a:ext>
                </a:extLst>
              </a:tr>
              <a:tr h="52753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13:15 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15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Q&amp;</a:t>
                      </a:r>
                      <a:r>
                        <a:rPr lang="en-US" sz="1600" b="1">
                          <a:effectLst/>
                        </a:rPr>
                        <a:t>A session</a:t>
                      </a:r>
                      <a:r>
                        <a:rPr lang="en-US" sz="1600" b="1" dirty="0">
                          <a:effectLst/>
                        </a:rPr>
                        <a:t>: all topics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6230850"/>
                  </a:ext>
                </a:extLst>
              </a:tr>
              <a:tr h="52753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13:30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15-30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End of workshop | feedback forms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Jenson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248977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8454999"/>
      </p:ext>
    </p:extLst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15240"/>
            <a:ext cx="9144000" cy="548640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</a:gsLst>
            <a:lin ang="5400000" scaled="0"/>
            <a:tileRect/>
          </a:gradFill>
        </p:spPr>
        <p:txBody>
          <a:bodyPr wrap="square" rtlCol="0">
            <a:spAutoFit/>
          </a:bodyPr>
          <a:lstStyle/>
          <a:p>
            <a:pPr algn="ctr"/>
            <a:endParaRPr lang="en-US" sz="3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 descr="Picture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33450" cy="13144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447800"/>
            <a:ext cx="8915400" cy="3581400"/>
          </a:xfrm>
        </p:spPr>
        <p:txBody>
          <a:bodyPr>
            <a:noAutofit/>
          </a:bodyPr>
          <a:lstStyle/>
          <a:p>
            <a:r>
              <a:rPr lang="en-US" sz="5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The Northern Guam </a:t>
            </a:r>
            <a:br>
              <a:rPr lang="en-US" sz="5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5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Lens Aquifer</a:t>
            </a:r>
            <a:br>
              <a:rPr lang="en-US" sz="5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2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Database &amp; Aquifer Map</a:t>
            </a:r>
            <a:br>
              <a:rPr lang="en-US" sz="32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br>
              <a:rPr lang="en-US" sz="10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2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Welcome and Overview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0" y="5181600"/>
            <a:ext cx="9144000" cy="1238250"/>
          </a:xfrm>
        </p:spPr>
        <p:txBody>
          <a:bodyPr>
            <a:normAutofit fontScale="77500" lnSpcReduction="20000"/>
          </a:bodyPr>
          <a:lstStyle/>
          <a:p>
            <a:endParaRPr lang="en-US" sz="2000" b="1" baseline="30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Professional Workshop Series</a:t>
            </a:r>
          </a:p>
          <a:p>
            <a:r>
              <a:rPr lang="en-US" sz="1900" b="1" dirty="0">
                <a:solidFill>
                  <a:schemeClr val="bg1"/>
                </a:solidFill>
                <a:latin typeface="Arial Black" panose="020B0A04020102020204" pitchFamily="34" charset="0"/>
              </a:rPr>
              <a:t>Workshop #1: January 30, 2020</a:t>
            </a:r>
          </a:p>
          <a:p>
            <a:r>
              <a:rPr lang="en-US" sz="1900" b="1" dirty="0">
                <a:solidFill>
                  <a:schemeClr val="bg1"/>
                </a:solidFill>
                <a:latin typeface="Arial Black" panose="020B0A04020102020204" pitchFamily="34" charset="0"/>
              </a:rPr>
              <a:t>Water &amp; Environmental Research Institute of the Western Pacific</a:t>
            </a:r>
          </a:p>
          <a:p>
            <a:r>
              <a:rPr lang="en-US" sz="1900" b="1" dirty="0">
                <a:solidFill>
                  <a:schemeClr val="bg1"/>
                </a:solidFill>
                <a:latin typeface="Arial Black" panose="020B0A04020102020204" pitchFamily="34" charset="0"/>
              </a:rPr>
              <a:t>University of Guam</a:t>
            </a:r>
          </a:p>
        </p:txBody>
      </p:sp>
    </p:spTree>
    <p:extLst>
      <p:ext uri="{BB962C8B-B14F-4D97-AF65-F5344CB8AC3E}">
        <p14:creationId xmlns:p14="http://schemas.microsoft.com/office/powerpoint/2010/main" val="115275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15240"/>
            <a:ext cx="9144000" cy="548640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</a:gsLst>
            <a:lin ang="5400000" scaled="0"/>
            <a:tileRect/>
          </a:gradFill>
        </p:spPr>
        <p:txBody>
          <a:bodyPr wrap="square" rtlCol="0">
            <a:spAutoFit/>
          </a:bodyPr>
          <a:lstStyle/>
          <a:p>
            <a:pPr algn="ctr"/>
            <a:endParaRPr lang="en-US" sz="3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57200" y="-113427"/>
            <a:ext cx="8229600" cy="799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WERI Workshops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C4C67DC-A677-4EB4-85A9-0F34B1DF3E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403152"/>
              </p:ext>
            </p:extLst>
          </p:nvPr>
        </p:nvGraphicFramePr>
        <p:xfrm>
          <a:off x="-2" y="1457647"/>
          <a:ext cx="9144002" cy="2649944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739840">
                  <a:extLst>
                    <a:ext uri="{9D8B030D-6E8A-4147-A177-3AD203B41FA5}">
                      <a16:colId xmlns:a16="http://schemas.microsoft.com/office/drawing/2014/main" val="1710048271"/>
                    </a:ext>
                  </a:extLst>
                </a:gridCol>
                <a:gridCol w="796824">
                  <a:extLst>
                    <a:ext uri="{9D8B030D-6E8A-4147-A177-3AD203B41FA5}">
                      <a16:colId xmlns:a16="http://schemas.microsoft.com/office/drawing/2014/main" val="722122713"/>
                    </a:ext>
                  </a:extLst>
                </a:gridCol>
                <a:gridCol w="5168938">
                  <a:extLst>
                    <a:ext uri="{9D8B030D-6E8A-4147-A177-3AD203B41FA5}">
                      <a16:colId xmlns:a16="http://schemas.microsoft.com/office/drawing/2014/main" val="357610209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22022365"/>
                    </a:ext>
                  </a:extLst>
                </a:gridCol>
              </a:tblGrid>
              <a:tr h="1386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Time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min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Topic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Instructors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6423813"/>
                  </a:ext>
                </a:extLst>
              </a:tr>
              <a:tr h="23599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08:00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30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Sign-in, coffee and donuts, WERI room 105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905569"/>
                  </a:ext>
                </a:extLst>
              </a:tr>
              <a:tr h="23599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08:30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15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Welcome and workshop overview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Jenson (WERI Director)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91405549"/>
                  </a:ext>
                </a:extLst>
              </a:tr>
              <a:tr h="27720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08:45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40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NGLA review | weri.uog.edu | guamhydrologicsurvey.uog.edu</a:t>
                      </a:r>
                      <a:endParaRPr lang="en-US" sz="1100" b="1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Northern Guam Lens Aquifer Database, Map, and Videos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Habana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31003601"/>
                  </a:ext>
                </a:extLst>
              </a:tr>
              <a:tr h="23599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09:30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30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Sinkholes in the NGLA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Kottermair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24135337"/>
                  </a:ext>
                </a:extLst>
              </a:tr>
              <a:tr h="23599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10:00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30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Break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9580169"/>
                  </a:ext>
                </a:extLst>
              </a:tr>
              <a:tr h="23599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10:30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60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Crosstalk Forum: Production well rehabilitation and lessons learned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Polevich, Railey, Marquez, Shambach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27950926"/>
                  </a:ext>
                </a:extLst>
              </a:tr>
              <a:tr h="23599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11:30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45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Working lunch | Q&amp;A session: Well rehabilitation and lessons learned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3336119"/>
                  </a:ext>
                </a:extLst>
              </a:tr>
              <a:tr h="23599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12:15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45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Deep Observation Wells in the Yigo-Tumon Basin: EX-7, EX-10, GD 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Dougher, Habana, Jenson, Lander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13161750"/>
                  </a:ext>
                </a:extLst>
              </a:tr>
              <a:tr h="27720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13:00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30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MSERP - Monitoring System Expansion and Rehabilitation Program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OGAMP – One Guam Aquifer Monitoring Program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Bautista, Jenson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64060202"/>
                  </a:ext>
                </a:extLst>
              </a:tr>
              <a:tr h="23599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13:30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15-30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End of session | feedback forms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Jenson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5582440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413641B-0310-4F09-89C2-6FBA0BD7F6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6360163"/>
              </p:ext>
            </p:extLst>
          </p:nvPr>
        </p:nvGraphicFramePr>
        <p:xfrm>
          <a:off x="0" y="4800600"/>
          <a:ext cx="9143998" cy="198120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773237">
                  <a:extLst>
                    <a:ext uri="{9D8B030D-6E8A-4147-A177-3AD203B41FA5}">
                      <a16:colId xmlns:a16="http://schemas.microsoft.com/office/drawing/2014/main" val="642923419"/>
                    </a:ext>
                  </a:extLst>
                </a:gridCol>
                <a:gridCol w="738347">
                  <a:extLst>
                    <a:ext uri="{9D8B030D-6E8A-4147-A177-3AD203B41FA5}">
                      <a16:colId xmlns:a16="http://schemas.microsoft.com/office/drawing/2014/main" val="547922081"/>
                    </a:ext>
                  </a:extLst>
                </a:gridCol>
                <a:gridCol w="5273099">
                  <a:extLst>
                    <a:ext uri="{9D8B030D-6E8A-4147-A177-3AD203B41FA5}">
                      <a16:colId xmlns:a16="http://schemas.microsoft.com/office/drawing/2014/main" val="1352102241"/>
                    </a:ext>
                  </a:extLst>
                </a:gridCol>
                <a:gridCol w="2359315">
                  <a:extLst>
                    <a:ext uri="{9D8B030D-6E8A-4147-A177-3AD203B41FA5}">
                      <a16:colId xmlns:a16="http://schemas.microsoft.com/office/drawing/2014/main" val="32058877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Time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min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Topic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Instructors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384101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08:00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30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Sign-in, coffee and donuts, WERI room 105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18833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08:30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15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Welcome and workshop overview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Jenson (WERI Director)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483346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08:45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45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Climate: Rainfall and Drought  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Lander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261539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09:30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30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Review of salinity basics | Production chloride update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Habana, Jenson, Aguilo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998269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10:00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30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Break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52465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10:30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30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Groundwater Modeling: The capacity of the parabasal zone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Superales, Habana, Jenson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927985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11:00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30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GIS map analyses of wells: production and salinity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Wen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488762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11:30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45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Working lunch | Q&amp;A session: GEPA &amp; GWA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Bearden, Kemp (Railey)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43319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12:15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30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NGLA map of wastewater vulnerabilities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Bulaklak, Habana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491699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12:45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30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PFOS investigation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Duenas, Kim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136674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13:15 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15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Q&amp;A session: all topics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62308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13:30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15-30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End of workshop | feedback forms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Jenson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24897706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189585A7-3CC6-4C16-80EE-3433FC5C51F9}"/>
              </a:ext>
            </a:extLst>
          </p:cNvPr>
          <p:cNvSpPr/>
          <p:nvPr/>
        </p:nvSpPr>
        <p:spPr>
          <a:xfrm>
            <a:off x="-2" y="4343400"/>
            <a:ext cx="9144000" cy="369332"/>
          </a:xfrm>
          <a:prstGeom prst="rect">
            <a:avLst/>
          </a:prstGeom>
          <a:solidFill>
            <a:schemeClr val="tx1">
              <a:alpha val="41000"/>
            </a:schemeClr>
          </a:solidFill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February 7</a:t>
            </a:r>
            <a:r>
              <a:rPr lang="en-US" altLang="en-US" b="1" u="sng" baseline="30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th</a:t>
            </a:r>
            <a:r>
              <a:rPr lang="en-US" altLang="en-US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Session #2: Salinity, Nitrogen, PFOS, Modeling Results</a:t>
            </a:r>
            <a:endParaRPr lang="en-US" altLang="en-US" sz="6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6EFB65-8893-4199-A309-F4366F9EEA23}"/>
              </a:ext>
            </a:extLst>
          </p:cNvPr>
          <p:cNvSpPr/>
          <p:nvPr/>
        </p:nvSpPr>
        <p:spPr>
          <a:xfrm>
            <a:off x="0" y="685800"/>
            <a:ext cx="9144000" cy="646331"/>
          </a:xfrm>
          <a:prstGeom prst="rect">
            <a:avLst/>
          </a:prstGeom>
          <a:solidFill>
            <a:schemeClr val="tx1">
              <a:alpha val="62000"/>
            </a:schemeClr>
          </a:solidFill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January 31</a:t>
            </a:r>
            <a:r>
              <a:rPr lang="en-US" altLang="en-US" b="1" u="sng" baseline="30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st</a:t>
            </a:r>
            <a:r>
              <a:rPr lang="en-US" altLang="en-US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Session #1: The Northern Guam Lens Aquifer Database and Aquifer Map</a:t>
            </a:r>
            <a:endParaRPr lang="en-US" altLang="en-US" sz="6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88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399" y="76200"/>
            <a:ext cx="8839200" cy="827088"/>
          </a:xfrm>
          <a:noFill/>
        </p:spPr>
        <p:txBody>
          <a:bodyPr anchor="ctr" anchorCtr="1"/>
          <a:lstStyle/>
          <a:p>
            <a:pPr eaLnBrk="1" hangingPunct="1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Purpose of the Workshops</a:t>
            </a:r>
          </a:p>
        </p:txBody>
      </p:sp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0" y="903288"/>
            <a:ext cx="9143999" cy="5726112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txBody>
          <a:bodyPr anchor="ctr" anchorCtr="1">
            <a:normAutofit fontScale="92500"/>
          </a:bodyPr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63550" indent="-45720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 Guam’s professional community with working knowledge of WERI’s primary tools: </a:t>
            </a:r>
          </a:p>
          <a:p>
            <a:pPr marL="920750" lvl="1" indent="-514350" eaLnBrk="1" fontAlgn="base" hangingPunct="1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Aquifer Database</a:t>
            </a:r>
          </a:p>
          <a:p>
            <a:pPr marL="1320800" lvl="2" indent="-51435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WERI Technical Report #141 </a:t>
            </a:r>
          </a:p>
          <a:p>
            <a:pPr marL="920750" lvl="1" indent="-514350" eaLnBrk="1" fontAlgn="base" hangingPunct="1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Aquifer Basement Map</a:t>
            </a:r>
          </a:p>
          <a:p>
            <a:pPr marL="1320800" lvl="2" indent="-51435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WERI Technical Report #142</a:t>
            </a:r>
          </a:p>
          <a:p>
            <a:pPr marL="920750" lvl="1" indent="-514350" eaLnBrk="1" fontAlgn="base" hangingPunct="1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Aquifer Salinity Studies</a:t>
            </a:r>
          </a:p>
          <a:p>
            <a:pPr marL="1320800" lvl="2" indent="-51435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WERI Technical Reports #98 and #143 </a:t>
            </a:r>
          </a:p>
          <a:p>
            <a:pPr marL="520700" indent="-51435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promote successful groundwater exploration and aquifer management, including optimal well placement, design, and operation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60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29076"/>
            <a:ext cx="8839200" cy="304800"/>
          </a:xfrm>
          <a:noFill/>
        </p:spPr>
        <p:txBody>
          <a:bodyPr anchor="ctr" anchorCtr="1"/>
          <a:lstStyle/>
          <a:p>
            <a:pPr eaLnBrk="1" hangingPunct="1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Today’s Program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E2F3742-6FAB-43C5-95D3-28D620D9DA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6294969"/>
              </p:ext>
            </p:extLst>
          </p:nvPr>
        </p:nvGraphicFramePr>
        <p:xfrm>
          <a:off x="0" y="914400"/>
          <a:ext cx="9144001" cy="5943606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739841">
                  <a:extLst>
                    <a:ext uri="{9D8B030D-6E8A-4147-A177-3AD203B41FA5}">
                      <a16:colId xmlns:a16="http://schemas.microsoft.com/office/drawing/2014/main" val="1039307063"/>
                    </a:ext>
                  </a:extLst>
                </a:gridCol>
                <a:gridCol w="796824">
                  <a:extLst>
                    <a:ext uri="{9D8B030D-6E8A-4147-A177-3AD203B41FA5}">
                      <a16:colId xmlns:a16="http://schemas.microsoft.com/office/drawing/2014/main" val="3913252363"/>
                    </a:ext>
                  </a:extLst>
                </a:gridCol>
                <a:gridCol w="5553070">
                  <a:extLst>
                    <a:ext uri="{9D8B030D-6E8A-4147-A177-3AD203B41FA5}">
                      <a16:colId xmlns:a16="http://schemas.microsoft.com/office/drawing/2014/main" val="3365764569"/>
                    </a:ext>
                  </a:extLst>
                </a:gridCol>
                <a:gridCol w="2054266">
                  <a:extLst>
                    <a:ext uri="{9D8B030D-6E8A-4147-A177-3AD203B41FA5}">
                      <a16:colId xmlns:a16="http://schemas.microsoft.com/office/drawing/2014/main" val="1444841435"/>
                    </a:ext>
                  </a:extLst>
                </a:gridCol>
              </a:tblGrid>
              <a:tr h="3772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Time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min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Topic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Instructors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50491923"/>
                  </a:ext>
                </a:extLst>
              </a:tr>
              <a:tr h="55663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08:00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30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Sign-in, coffee and donuts, WERI room 105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7312413"/>
                  </a:ext>
                </a:extLst>
              </a:tr>
              <a:tr h="55663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08:30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15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Welcome and workshop overview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Jenson (WERI Director)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07976297"/>
                  </a:ext>
                </a:extLst>
              </a:tr>
              <a:tr h="55663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08:45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40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NGLA review | weri.uog.edu | guamhydrologicsurvey.uog.edu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Northern Guam Lens Aquifer Database, Map, and Videos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Habana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34658075"/>
                  </a:ext>
                </a:extLst>
              </a:tr>
              <a:tr h="55663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09:30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30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Sinkholes in the NGLA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Kottermair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52366986"/>
                  </a:ext>
                </a:extLst>
              </a:tr>
              <a:tr h="55663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10:00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30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Break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0812533"/>
                  </a:ext>
                </a:extLst>
              </a:tr>
              <a:tr h="55663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10:30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60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Crosstalk Forum: Production well rehabilitation and lessons learned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Polevich, Railey, Marquez, Shambach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73388708"/>
                  </a:ext>
                </a:extLst>
              </a:tr>
              <a:tr h="55663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11:30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45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Working lunch | Q&amp;A session: Well rehabilitation and lessons learned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9504117"/>
                  </a:ext>
                </a:extLst>
              </a:tr>
              <a:tr h="55663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12:15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45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Deep Observation Wells in the Yigo-Tumon Basin: EX-7, EX-10, GD 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Dougher, Habana, Jenson, Lander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72837849"/>
                  </a:ext>
                </a:extLst>
              </a:tr>
              <a:tr h="55663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13:00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30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MSERP - Monitoring System Expansion and Rehabilitation Program OGAMP – One Guam Aquifer Monitoring Program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Bautista, Jenson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70688785"/>
                  </a:ext>
                </a:extLst>
              </a:tr>
              <a:tr h="55663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13:30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15-30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End of session | feedback forms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Jenson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1339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77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03A7D2-B686-4A91-8C2F-0DFFC59B7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7314" y="4038234"/>
            <a:ext cx="3619064" cy="265271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76200" y="5017"/>
            <a:ext cx="9220200" cy="6866979"/>
            <a:chOff x="0" y="-8979"/>
            <a:chExt cx="9220200" cy="6866979"/>
          </a:xfrm>
        </p:grpSpPr>
        <p:pic>
          <p:nvPicPr>
            <p:cNvPr id="1034" name="Picture 1033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00600" y="762000"/>
              <a:ext cx="4143579" cy="3088853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" name="TextBox 1"/>
            <p:cNvSpPr txBox="1"/>
            <p:nvPr/>
          </p:nvSpPr>
          <p:spPr>
            <a:xfrm>
              <a:off x="76200" y="-8979"/>
              <a:ext cx="9144000" cy="646331"/>
            </a:xfrm>
            <a:prstGeom prst="rect">
              <a:avLst/>
            </a:prstGeom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</a:gsLst>
              <a:lin ang="5400000" scaled="0"/>
              <a:tileRect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Decade 2010 - 2020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0" y="6581001"/>
              <a:ext cx="377117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</a:rPr>
                <a:t>http://hi.water.usgs.gov/publications/pubsguam.html</a:t>
              </a:r>
            </a:p>
          </p:txBody>
        </p:sp>
        <p:pic>
          <p:nvPicPr>
            <p:cNvPr id="1026" name="Picture 2" descr="Thumbnail of and link to report PDF (11.7 MB)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2971" y="2649664"/>
              <a:ext cx="2198620" cy="285820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humbnail of and link to report PDF (3.2 MB)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946" y="820797"/>
              <a:ext cx="1842951" cy="236635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ydrogeology Journal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745" y="2420321"/>
              <a:ext cx="1752600" cy="23296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Thumbnail of and link to report PDF (28.3 MB)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017" y="3361612"/>
              <a:ext cx="1767608" cy="22696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854889" y="5530787"/>
              <a:ext cx="3048000" cy="938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anchor="ctr" anchorCtr="1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2060"/>
                  </a:solidFill>
                  <a:latin typeface="Verdana" panose="020B0604030504040204" pitchFamily="34" charset="0"/>
                </a:rPr>
                <a:t>The Effects of Withdrawals and Drought on Groundwater Availability in the Northern Guam Lens Aquifer, Guam</a:t>
              </a:r>
              <a:br>
                <a:rPr lang="en-US" sz="1100" dirty="0">
                  <a:solidFill>
                    <a:srgbClr val="002060"/>
                  </a:solidFill>
                </a:rPr>
              </a:br>
              <a:r>
                <a:rPr lang="en-US" sz="1000" dirty="0">
                  <a:solidFill>
                    <a:srgbClr val="002060"/>
                  </a:solidFill>
                  <a:latin typeface="Verdana" panose="020B0604030504040204" pitchFamily="34" charset="0"/>
                </a:rPr>
                <a:t>Gingerich (2013)</a:t>
              </a:r>
              <a:endParaRPr lang="en-US" sz="1000" dirty="0">
                <a:solidFill>
                  <a:srgbClr val="002060"/>
                </a:solidFill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81435" y="820797"/>
              <a:ext cx="1795853" cy="2330798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041458" y="2044594"/>
              <a:ext cx="1825777" cy="2361841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Picture 27" descr="Picture1"/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5344" y="1047750"/>
              <a:ext cx="933450" cy="131445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2" descr="USGS - science for a changing world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677" y="1373778"/>
              <a:ext cx="1436599" cy="58109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1" name="Picture 1040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802281" y="5093938"/>
              <a:ext cx="2806790" cy="16775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86534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BE75FDCA-8072-4540-B599-51558E80E97D}"/>
              </a:ext>
            </a:extLst>
          </p:cNvPr>
          <p:cNvSpPr txBox="1"/>
          <p:nvPr/>
        </p:nvSpPr>
        <p:spPr>
          <a:xfrm>
            <a:off x="-3313" y="0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</a:gsLst>
            <a:lin ang="5400000" scaled="0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2017 to 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E6AF83-D119-4260-8BB3-B23E6184C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98" y="762000"/>
            <a:ext cx="8534400" cy="4000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2C60C0-11EC-422E-B4CC-ED5453168F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993"/>
          <a:stretch/>
        </p:blipFill>
        <p:spPr>
          <a:xfrm>
            <a:off x="457200" y="3886200"/>
            <a:ext cx="3973002" cy="277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22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7596</TotalTime>
  <Words>907</Words>
  <Application>Microsoft Office PowerPoint</Application>
  <PresentationFormat>On-screen Show (4:3)</PresentationFormat>
  <Paragraphs>217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Arial Black</vt:lpstr>
      <vt:lpstr>Calibri</vt:lpstr>
      <vt:lpstr>Tahoma</vt:lpstr>
      <vt:lpstr>Verdana</vt:lpstr>
      <vt:lpstr>Office Theme</vt:lpstr>
      <vt:lpstr>1_Default Design</vt:lpstr>
      <vt:lpstr>PowerPoint Presentation</vt:lpstr>
      <vt:lpstr>The Northern Guam  Lens Aquifer  Database &amp; Aquifer Map  Welcome and Overview</vt:lpstr>
      <vt:lpstr>PowerPoint Presentation</vt:lpstr>
      <vt:lpstr>Purpose of the Workshops</vt:lpstr>
      <vt:lpstr>Today’s Program</vt:lpstr>
      <vt:lpstr>PowerPoint Presentation</vt:lpstr>
      <vt:lpstr>PowerPoint Presentation</vt:lpstr>
    </vt:vector>
  </TitlesOfParts>
  <Company>WERI, UOG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Nathan C. Habana</dc:creator>
  <cp:lastModifiedBy>Joe DeVoe</cp:lastModifiedBy>
  <cp:revision>304</cp:revision>
  <dcterms:created xsi:type="dcterms:W3CDTF">2015-11-24T04:26:46Z</dcterms:created>
  <dcterms:modified xsi:type="dcterms:W3CDTF">2020-02-06T10:58:42Z</dcterms:modified>
</cp:coreProperties>
</file>